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9" r:id="rId2"/>
    <p:sldId id="687" r:id="rId3"/>
    <p:sldId id="671" r:id="rId4"/>
    <p:sldId id="674" r:id="rId5"/>
    <p:sldId id="672" r:id="rId6"/>
    <p:sldId id="673" r:id="rId7"/>
    <p:sldId id="679" r:id="rId8"/>
    <p:sldId id="677" r:id="rId9"/>
    <p:sldId id="652" r:id="rId10"/>
    <p:sldId id="665" r:id="rId11"/>
    <p:sldId id="647" r:id="rId12"/>
    <p:sldId id="691" r:id="rId13"/>
    <p:sldId id="663" r:id="rId14"/>
    <p:sldId id="692" r:id="rId15"/>
    <p:sldId id="696" r:id="rId16"/>
    <p:sldId id="654" r:id="rId17"/>
    <p:sldId id="634" r:id="rId18"/>
    <p:sldId id="622" r:id="rId19"/>
    <p:sldId id="669" r:id="rId20"/>
    <p:sldId id="678" r:id="rId21"/>
    <p:sldId id="651" r:id="rId22"/>
    <p:sldId id="668" r:id="rId23"/>
    <p:sldId id="638" r:id="rId24"/>
    <p:sldId id="693" r:id="rId25"/>
    <p:sldId id="694" r:id="rId26"/>
    <p:sldId id="695" r:id="rId27"/>
    <p:sldId id="649" r:id="rId28"/>
    <p:sldId id="697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852"/>
    <a:srgbClr val="99CCFF"/>
    <a:srgbClr val="006699"/>
    <a:srgbClr val="28BA2F"/>
    <a:srgbClr val="004CDC"/>
    <a:srgbClr val="171E34"/>
    <a:srgbClr val="1A1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62" autoAdjust="0"/>
  </p:normalViewPr>
  <p:slideViewPr>
    <p:cSldViewPr snapToGrid="0">
      <p:cViewPr varScale="1">
        <p:scale>
          <a:sx n="153" d="100"/>
          <a:sy n="153" d="100"/>
        </p:scale>
        <p:origin x="312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2AC9D-DC7F-4D5F-A2BB-A2CE58C9C8D9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EB4279-224A-40AB-80C9-3C7C6486DB24}">
      <dgm:prSet phldrT="[Testo]"/>
      <dgm:spPr/>
      <dgm:t>
        <a:bodyPr/>
        <a:lstStyle/>
        <a:p>
          <a:r>
            <a:rPr lang="it-IT" dirty="0" err="1">
              <a:latin typeface="Calibri" pitchFamily="34" charset="0"/>
            </a:rPr>
            <a:t>R&amp;S</a:t>
          </a:r>
          <a:endParaRPr lang="it-IT" dirty="0">
            <a:latin typeface="Calibri" pitchFamily="34" charset="0"/>
          </a:endParaRPr>
        </a:p>
      </dgm:t>
    </dgm:pt>
    <dgm:pt modelId="{4E21B6DA-CB47-4FDB-86E4-CEE2A4033898}" type="parTrans" cxnId="{2498D41E-2E14-4280-B387-5882BB4F625B}">
      <dgm:prSet/>
      <dgm:spPr/>
      <dgm:t>
        <a:bodyPr/>
        <a:lstStyle/>
        <a:p>
          <a:endParaRPr lang="it-IT"/>
        </a:p>
      </dgm:t>
    </dgm:pt>
    <dgm:pt modelId="{6A2EC560-90AC-4247-94DC-8C32BDF72347}" type="sibTrans" cxnId="{2498D41E-2E14-4280-B387-5882BB4F625B}">
      <dgm:prSet/>
      <dgm:spPr/>
      <dgm:t>
        <a:bodyPr/>
        <a:lstStyle/>
        <a:p>
          <a:endParaRPr lang="it-IT"/>
        </a:p>
      </dgm:t>
    </dgm:pt>
    <dgm:pt modelId="{4BCB9058-AF30-472F-9B50-00BE545F92BD}">
      <dgm:prSet phldrT="[Testo]" custT="1"/>
      <dgm:spPr/>
      <dgm:t>
        <a:bodyPr/>
        <a:lstStyle/>
        <a:p>
          <a:r>
            <a:rPr lang="it-IT" sz="1300" dirty="0">
              <a:latin typeface="Calibri" pitchFamily="34" charset="0"/>
            </a:rPr>
            <a:t>Ricerca di Sistema 100%</a:t>
          </a:r>
        </a:p>
      </dgm:t>
    </dgm:pt>
    <dgm:pt modelId="{FD3D2EA7-600D-4146-903F-5AFE4EB629AB}" type="parTrans" cxnId="{F8B2B61A-E6D6-4BA3-BB9B-835864B266BC}">
      <dgm:prSet/>
      <dgm:spPr/>
      <dgm:t>
        <a:bodyPr/>
        <a:lstStyle/>
        <a:p>
          <a:endParaRPr lang="it-IT"/>
        </a:p>
      </dgm:t>
    </dgm:pt>
    <dgm:pt modelId="{9910C41A-3379-48E8-A3BF-FF0301979C58}" type="sibTrans" cxnId="{F8B2B61A-E6D6-4BA3-BB9B-835864B266BC}">
      <dgm:prSet/>
      <dgm:spPr/>
      <dgm:t>
        <a:bodyPr/>
        <a:lstStyle/>
        <a:p>
          <a:endParaRPr lang="it-IT"/>
        </a:p>
      </dgm:t>
    </dgm:pt>
    <dgm:pt modelId="{58FA114E-0B6F-4CEF-9602-0189608B5BAB}">
      <dgm:prSet phldrT="[Testo]"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Pilota</a:t>
          </a:r>
        </a:p>
      </dgm:t>
    </dgm:pt>
    <dgm:pt modelId="{ABF557AC-9C0E-4427-9D64-B0BA698E4825}" type="parTrans" cxnId="{8C3BDEEE-6E07-467E-AEE2-EA21F2F306B0}">
      <dgm:prSet/>
      <dgm:spPr/>
      <dgm:t>
        <a:bodyPr/>
        <a:lstStyle/>
        <a:p>
          <a:endParaRPr lang="it-IT"/>
        </a:p>
      </dgm:t>
    </dgm:pt>
    <dgm:pt modelId="{29FD401D-BF2F-490A-9090-9966C3A93B33}" type="sibTrans" cxnId="{8C3BDEEE-6E07-467E-AEE2-EA21F2F306B0}">
      <dgm:prSet/>
      <dgm:spPr/>
      <dgm:t>
        <a:bodyPr/>
        <a:lstStyle/>
        <a:p>
          <a:endParaRPr lang="it-IT"/>
        </a:p>
      </dgm:t>
    </dgm:pt>
    <dgm:pt modelId="{331F3703-4BDB-4DE0-B294-FFA6FBD5FA67}">
      <dgm:prSet phldrT="[Testo]"/>
      <dgm:spPr/>
      <dgm:t>
        <a:bodyPr/>
        <a:lstStyle/>
        <a:p>
          <a:r>
            <a:rPr lang="it-IT" dirty="0">
              <a:latin typeface="Calibri" pitchFamily="34" charset="0"/>
            </a:rPr>
            <a:t>POI Energia 100%</a:t>
          </a:r>
        </a:p>
      </dgm:t>
    </dgm:pt>
    <dgm:pt modelId="{31470A75-D6EA-401F-876F-DA361C1DC18B}" type="parTrans" cxnId="{2ECC5D61-D003-4BB2-8331-43C62B7DC212}">
      <dgm:prSet/>
      <dgm:spPr/>
      <dgm:t>
        <a:bodyPr/>
        <a:lstStyle/>
        <a:p>
          <a:endParaRPr lang="it-IT"/>
        </a:p>
      </dgm:t>
    </dgm:pt>
    <dgm:pt modelId="{9275EF5F-7AA9-4445-B366-C5434AF4C525}" type="sibTrans" cxnId="{2ECC5D61-D003-4BB2-8331-43C62B7DC212}">
      <dgm:prSet/>
      <dgm:spPr/>
      <dgm:t>
        <a:bodyPr/>
        <a:lstStyle/>
        <a:p>
          <a:endParaRPr lang="it-IT"/>
        </a:p>
      </dgm:t>
    </dgm:pt>
    <dgm:pt modelId="{B6455185-9647-4963-995F-CD39BB5938DE}">
      <dgm:prSet phldrT="[Testo]"/>
      <dgm:spPr/>
      <dgm:t>
        <a:bodyPr/>
        <a:lstStyle/>
        <a:p>
          <a:r>
            <a:rPr lang="it-IT" dirty="0">
              <a:latin typeface="Calibri" pitchFamily="34" charset="0"/>
            </a:rPr>
            <a:t>200 </a:t>
          </a:r>
          <a:r>
            <a:rPr lang="it-IT" dirty="0" err="1">
              <a:latin typeface="Calibri" pitchFamily="34" charset="0"/>
            </a:rPr>
            <a:t>M€</a:t>
          </a:r>
          <a:r>
            <a:rPr lang="it-IT" dirty="0">
              <a:latin typeface="Calibri" pitchFamily="34" charset="0"/>
            </a:rPr>
            <a:t> </a:t>
          </a:r>
        </a:p>
        <a:p>
          <a:r>
            <a:rPr lang="it-IT" dirty="0">
              <a:latin typeface="Calibri" pitchFamily="34" charset="0"/>
            </a:rPr>
            <a:t>3 anni</a:t>
          </a:r>
        </a:p>
      </dgm:t>
    </dgm:pt>
    <dgm:pt modelId="{E10EAF8F-CFB3-4D39-8432-A6046655937E}" type="parTrans" cxnId="{D8F5152E-A1F4-4411-A1BE-306E01D3FC2E}">
      <dgm:prSet/>
      <dgm:spPr/>
      <dgm:t>
        <a:bodyPr/>
        <a:lstStyle/>
        <a:p>
          <a:endParaRPr lang="it-IT"/>
        </a:p>
      </dgm:t>
    </dgm:pt>
    <dgm:pt modelId="{C3C6E95D-5797-421D-AF5E-64B6F5924C3A}" type="sibTrans" cxnId="{D8F5152E-A1F4-4411-A1BE-306E01D3FC2E}">
      <dgm:prSet/>
      <dgm:spPr/>
      <dgm:t>
        <a:bodyPr/>
        <a:lstStyle/>
        <a:p>
          <a:endParaRPr lang="it-IT"/>
        </a:p>
      </dgm:t>
    </dgm:pt>
    <dgm:pt modelId="{C526F30B-01ED-45E5-80E5-4A45D10C9238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it-IT" sz="1300" dirty="0">
            <a:latin typeface="Calibri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300" dirty="0">
              <a:latin typeface="Calibri" pitchFamily="34" charset="0"/>
            </a:rPr>
            <a:t>50 M€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300" dirty="0">
              <a:latin typeface="Calibri" pitchFamily="34" charset="0"/>
            </a:rPr>
            <a:t>3 anni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it-IT" sz="1500" dirty="0">
            <a:latin typeface="Calibri" pitchFamily="34" charset="0"/>
          </a:endParaRPr>
        </a:p>
      </dgm:t>
    </dgm:pt>
    <dgm:pt modelId="{C41B0C3D-C8CA-4C57-A87F-C2A03467B014}" type="parTrans" cxnId="{032DA3BE-3ECD-433B-9F32-133361B4FA96}">
      <dgm:prSet/>
      <dgm:spPr/>
      <dgm:t>
        <a:bodyPr/>
        <a:lstStyle/>
        <a:p>
          <a:endParaRPr lang="it-IT"/>
        </a:p>
      </dgm:t>
    </dgm:pt>
    <dgm:pt modelId="{B61A0256-C7E6-4154-826F-3F60EF254AAC}" type="sibTrans" cxnId="{032DA3BE-3ECD-433B-9F32-133361B4FA96}">
      <dgm:prSet/>
      <dgm:spPr/>
      <dgm:t>
        <a:bodyPr/>
        <a:lstStyle/>
        <a:p>
          <a:endParaRPr lang="it-IT"/>
        </a:p>
      </dgm:t>
    </dgm:pt>
    <dgm:pt modelId="{345DBE3B-4690-4606-9EA5-F9DCB9D5139B}">
      <dgm:prSet phldrT="[Testo]"/>
      <dgm:spPr/>
      <dgm:t>
        <a:bodyPr/>
        <a:lstStyle/>
        <a:p>
          <a:r>
            <a:rPr lang="it-IT" dirty="0">
              <a:latin typeface="Calibri" pitchFamily="34" charset="0"/>
            </a:rPr>
            <a:t>NER 300</a:t>
          </a:r>
        </a:p>
      </dgm:t>
    </dgm:pt>
    <dgm:pt modelId="{B1392352-082E-423E-B94D-15488A84B835}" type="parTrans" cxnId="{F1E6D16E-8BC7-417F-BEA8-BE271A922112}">
      <dgm:prSet/>
      <dgm:spPr/>
      <dgm:t>
        <a:bodyPr/>
        <a:lstStyle/>
        <a:p>
          <a:endParaRPr lang="it-IT"/>
        </a:p>
      </dgm:t>
    </dgm:pt>
    <dgm:pt modelId="{505F6F9A-8FA6-4CF2-B665-9038A64B0B6D}" type="sibTrans" cxnId="{F1E6D16E-8BC7-417F-BEA8-BE271A922112}">
      <dgm:prSet/>
      <dgm:spPr/>
      <dgm:t>
        <a:bodyPr/>
        <a:lstStyle/>
        <a:p>
          <a:endParaRPr lang="it-IT"/>
        </a:p>
      </dgm:t>
    </dgm:pt>
    <dgm:pt modelId="{FF67C2E4-9B6F-4FFA-9500-82B0DF57ADD1}">
      <dgm:prSet phldrT="[Testo]"/>
      <dgm:spPr/>
      <dgm:t>
        <a:bodyPr/>
        <a:lstStyle/>
        <a:p>
          <a:r>
            <a:rPr lang="it-IT" dirty="0">
              <a:latin typeface="Calibri" pitchFamily="34" charset="0"/>
            </a:rPr>
            <a:t>BEI             50%</a:t>
          </a:r>
        </a:p>
      </dgm:t>
    </dgm:pt>
    <dgm:pt modelId="{74B844AB-8235-4A12-93CF-3DEB018F8FBD}" type="parTrans" cxnId="{C31BBF30-3E22-4321-A5E9-19971F2A7AB4}">
      <dgm:prSet/>
      <dgm:spPr/>
      <dgm:t>
        <a:bodyPr/>
        <a:lstStyle/>
        <a:p>
          <a:endParaRPr lang="it-IT"/>
        </a:p>
      </dgm:t>
    </dgm:pt>
    <dgm:pt modelId="{A8BC3308-4053-43C7-8F8E-0B92FABCDE64}" type="sibTrans" cxnId="{C31BBF30-3E22-4321-A5E9-19971F2A7AB4}">
      <dgm:prSet/>
      <dgm:spPr/>
      <dgm:t>
        <a:bodyPr/>
        <a:lstStyle/>
        <a:p>
          <a:endParaRPr lang="it-IT"/>
        </a:p>
      </dgm:t>
    </dgm:pt>
    <dgm:pt modelId="{CBD8D8F9-0510-44B9-95CD-B09474937B0A}">
      <dgm:prSet phldrT="[Testo]"/>
      <dgm:spPr/>
      <dgm:t>
        <a:bodyPr/>
        <a:lstStyle/>
        <a:p>
          <a:r>
            <a:rPr lang="it-IT" dirty="0">
              <a:latin typeface="Calibri" pitchFamily="34" charset="0"/>
            </a:rPr>
            <a:t>Puglia </a:t>
          </a:r>
          <a:r>
            <a:rPr lang="it-IT" dirty="0" err="1">
              <a:latin typeface="Calibri" pitchFamily="34" charset="0"/>
            </a:rPr>
            <a:t>ActiveGrid</a:t>
          </a:r>
          <a:endParaRPr lang="it-IT" dirty="0">
            <a:latin typeface="Calibri" pitchFamily="34" charset="0"/>
          </a:endParaRPr>
        </a:p>
      </dgm:t>
    </dgm:pt>
    <dgm:pt modelId="{42F9020A-7AD1-4248-B6C2-ED99107C214B}" type="parTrans" cxnId="{A7198B51-8802-437D-A841-4B36288A1352}">
      <dgm:prSet/>
      <dgm:spPr/>
      <dgm:t>
        <a:bodyPr/>
        <a:lstStyle/>
        <a:p>
          <a:endParaRPr lang="it-IT"/>
        </a:p>
      </dgm:t>
    </dgm:pt>
    <dgm:pt modelId="{7199D2B7-7492-49DC-B808-53B79B88E3CC}" type="sibTrans" cxnId="{A7198B51-8802-437D-A841-4B36288A1352}">
      <dgm:prSet/>
      <dgm:spPr/>
      <dgm:t>
        <a:bodyPr/>
        <a:lstStyle/>
        <a:p>
          <a:endParaRPr lang="it-IT"/>
        </a:p>
      </dgm:t>
    </dgm:pt>
    <dgm:pt modelId="{F5E1B4D1-2B53-44AB-862B-C5075EE3B017}">
      <dgm:prSet phldrT="[Testo]"/>
      <dgm:spPr/>
      <dgm:t>
        <a:bodyPr/>
        <a:lstStyle/>
        <a:p>
          <a:r>
            <a:rPr lang="it-IT" dirty="0">
              <a:latin typeface="Calibri" pitchFamily="34" charset="0"/>
            </a:rPr>
            <a:t>AEEGSI         +2% WACC</a:t>
          </a:r>
        </a:p>
      </dgm:t>
    </dgm:pt>
    <dgm:pt modelId="{CA271767-2D43-4B14-8BE7-0FD99C7EE3DB}" type="parTrans" cxnId="{6A50B7B8-FBC6-4E34-96DD-D1F26CB09017}">
      <dgm:prSet/>
      <dgm:spPr/>
      <dgm:t>
        <a:bodyPr/>
        <a:lstStyle/>
        <a:p>
          <a:endParaRPr lang="it-IT"/>
        </a:p>
      </dgm:t>
    </dgm:pt>
    <dgm:pt modelId="{01E2E906-CE00-4037-A7E2-8AF6E2D291C2}" type="sibTrans" cxnId="{6A50B7B8-FBC6-4E34-96DD-D1F26CB09017}">
      <dgm:prSet/>
      <dgm:spPr/>
      <dgm:t>
        <a:bodyPr/>
        <a:lstStyle/>
        <a:p>
          <a:endParaRPr lang="it-IT"/>
        </a:p>
      </dgm:t>
    </dgm:pt>
    <dgm:pt modelId="{19E7FBE1-F849-41B5-A097-C979193CE15F}">
      <dgm:prSet phldrT="[Testo]"/>
      <dgm:spPr/>
      <dgm:t>
        <a:bodyPr/>
        <a:lstStyle/>
        <a:p>
          <a:r>
            <a:rPr lang="it-IT" dirty="0">
              <a:latin typeface="Calibri" pitchFamily="34" charset="0"/>
            </a:rPr>
            <a:t>16,5 </a:t>
          </a:r>
          <a:r>
            <a:rPr lang="it-IT" dirty="0" err="1">
              <a:latin typeface="Calibri" pitchFamily="34" charset="0"/>
            </a:rPr>
            <a:t>M€</a:t>
          </a:r>
          <a:r>
            <a:rPr lang="it-IT" dirty="0">
              <a:latin typeface="Calibri" pitchFamily="34" charset="0"/>
            </a:rPr>
            <a:t>       8 progetti</a:t>
          </a:r>
        </a:p>
      </dgm:t>
    </dgm:pt>
    <dgm:pt modelId="{95F60819-2F59-4760-8FFC-F02A837F2ABB}" type="parTrans" cxnId="{01BD5BCD-4483-42DC-A8AB-371A331ADBE7}">
      <dgm:prSet/>
      <dgm:spPr/>
      <dgm:t>
        <a:bodyPr/>
        <a:lstStyle/>
        <a:p>
          <a:endParaRPr lang="it-IT"/>
        </a:p>
      </dgm:t>
    </dgm:pt>
    <dgm:pt modelId="{D6877256-9A3B-46A9-ADBB-7F559A9658F5}" type="sibTrans" cxnId="{01BD5BCD-4483-42DC-A8AB-371A331ADBE7}">
      <dgm:prSet/>
      <dgm:spPr/>
      <dgm:t>
        <a:bodyPr/>
        <a:lstStyle/>
        <a:p>
          <a:endParaRPr lang="it-IT"/>
        </a:p>
      </dgm:t>
    </dgm:pt>
    <dgm:pt modelId="{71B66AE3-A11D-4ABA-B445-B62E552A2403}">
      <dgm:prSet phldrT="[Testo]"/>
      <dgm:spPr/>
      <dgm:t>
        <a:bodyPr/>
        <a:lstStyle/>
        <a:p>
          <a:r>
            <a:rPr lang="it-IT" dirty="0">
              <a:latin typeface="Calibri" pitchFamily="34" charset="0"/>
            </a:rPr>
            <a:t>Demo</a:t>
          </a:r>
          <a:endParaRPr lang="it-IT" dirty="0"/>
        </a:p>
      </dgm:t>
    </dgm:pt>
    <dgm:pt modelId="{461D8AE4-F390-42F6-980F-6183D5318630}" type="parTrans" cxnId="{61305740-8986-4FF4-9BF2-A54A73A382D9}">
      <dgm:prSet/>
      <dgm:spPr/>
      <dgm:t>
        <a:bodyPr/>
        <a:lstStyle/>
        <a:p>
          <a:endParaRPr lang="it-IT"/>
        </a:p>
      </dgm:t>
    </dgm:pt>
    <dgm:pt modelId="{7E8B3940-8253-4297-AB53-F796E63EE603}" type="sibTrans" cxnId="{61305740-8986-4FF4-9BF2-A54A73A382D9}">
      <dgm:prSet/>
      <dgm:spPr/>
      <dgm:t>
        <a:bodyPr/>
        <a:lstStyle/>
        <a:p>
          <a:endParaRPr lang="it-IT"/>
        </a:p>
      </dgm:t>
    </dgm:pt>
    <dgm:pt modelId="{B865A0BF-7AA8-4345-B65D-A8482E132592}" type="pres">
      <dgm:prSet presAssocID="{58C2AC9D-DC7F-4D5F-A2BB-A2CE58C9C8D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7D3C5F5-C17F-4CF3-B753-A79EA4616060}" type="pres">
      <dgm:prSet presAssocID="{F6EB4279-224A-40AB-80C9-3C7C6486DB24}" presName="horFlow" presStyleCnt="0"/>
      <dgm:spPr/>
    </dgm:pt>
    <dgm:pt modelId="{A54A80DA-EB05-4E2B-82FB-09799E07AD15}" type="pres">
      <dgm:prSet presAssocID="{F6EB4279-224A-40AB-80C9-3C7C6486DB24}" presName="bigChev" presStyleLbl="node1" presStyleIdx="0" presStyleCnt="4"/>
      <dgm:spPr/>
    </dgm:pt>
    <dgm:pt modelId="{68BFA4EE-70AF-4887-BCB6-B3DDC9F23869}" type="pres">
      <dgm:prSet presAssocID="{FD3D2EA7-600D-4146-903F-5AFE4EB629AB}" presName="parTrans" presStyleCnt="0"/>
      <dgm:spPr/>
    </dgm:pt>
    <dgm:pt modelId="{ADC1F60D-671A-4CFA-B389-060B10D96A2C}" type="pres">
      <dgm:prSet presAssocID="{4BCB9058-AF30-472F-9B50-00BE545F92BD}" presName="node" presStyleLbl="alignAccFollowNode1" presStyleIdx="0" presStyleCnt="8">
        <dgm:presLayoutVars>
          <dgm:bulletEnabled val="1"/>
        </dgm:presLayoutVars>
      </dgm:prSet>
      <dgm:spPr/>
    </dgm:pt>
    <dgm:pt modelId="{0B91890E-BF9C-4C22-9092-74586158E893}" type="pres">
      <dgm:prSet presAssocID="{9910C41A-3379-48E8-A3BF-FF0301979C58}" presName="sibTrans" presStyleCnt="0"/>
      <dgm:spPr/>
    </dgm:pt>
    <dgm:pt modelId="{77609A43-4C10-48EB-B04C-D0FE2B5F81C8}" type="pres">
      <dgm:prSet presAssocID="{C526F30B-01ED-45E5-80E5-4A45D10C9238}" presName="node" presStyleLbl="alignAccFollowNode1" presStyleIdx="1" presStyleCnt="8">
        <dgm:presLayoutVars>
          <dgm:bulletEnabled val="1"/>
        </dgm:presLayoutVars>
      </dgm:prSet>
      <dgm:spPr/>
    </dgm:pt>
    <dgm:pt modelId="{2AE135CC-6B8A-4211-95AC-DFAC88B79C52}" type="pres">
      <dgm:prSet presAssocID="{F6EB4279-224A-40AB-80C9-3C7C6486DB24}" presName="vSp" presStyleCnt="0"/>
      <dgm:spPr/>
    </dgm:pt>
    <dgm:pt modelId="{417646C9-F720-44EE-A811-7584336787B3}" type="pres">
      <dgm:prSet presAssocID="{58FA114E-0B6F-4CEF-9602-0189608B5BAB}" presName="horFlow" presStyleCnt="0"/>
      <dgm:spPr/>
    </dgm:pt>
    <dgm:pt modelId="{C2C2224A-5F69-4822-AED0-8BEC5AA2052C}" type="pres">
      <dgm:prSet presAssocID="{58FA114E-0B6F-4CEF-9602-0189608B5BAB}" presName="bigChev" presStyleLbl="node1" presStyleIdx="1" presStyleCnt="4"/>
      <dgm:spPr/>
    </dgm:pt>
    <dgm:pt modelId="{49A9D1BC-144F-43A7-ABC0-F1337406BA5F}" type="pres">
      <dgm:prSet presAssocID="{CA271767-2D43-4B14-8BE7-0FD99C7EE3DB}" presName="parTrans" presStyleCnt="0"/>
      <dgm:spPr/>
    </dgm:pt>
    <dgm:pt modelId="{210744B8-6DB0-410C-8DCC-B2E19ED43ECC}" type="pres">
      <dgm:prSet presAssocID="{F5E1B4D1-2B53-44AB-862B-C5075EE3B017}" presName="node" presStyleLbl="alignAccFollowNode1" presStyleIdx="2" presStyleCnt="8">
        <dgm:presLayoutVars>
          <dgm:bulletEnabled val="1"/>
        </dgm:presLayoutVars>
      </dgm:prSet>
      <dgm:spPr/>
    </dgm:pt>
    <dgm:pt modelId="{C7EAFE7A-9BF5-4927-A71E-2E043F09BC0D}" type="pres">
      <dgm:prSet presAssocID="{01E2E906-CE00-4037-A7E2-8AF6E2D291C2}" presName="sibTrans" presStyleCnt="0"/>
      <dgm:spPr/>
    </dgm:pt>
    <dgm:pt modelId="{97F22BC5-9346-470D-903D-61A7E031FE54}" type="pres">
      <dgm:prSet presAssocID="{19E7FBE1-F849-41B5-A097-C979193CE15F}" presName="node" presStyleLbl="alignAccFollowNode1" presStyleIdx="3" presStyleCnt="8">
        <dgm:presLayoutVars>
          <dgm:bulletEnabled val="1"/>
        </dgm:presLayoutVars>
      </dgm:prSet>
      <dgm:spPr/>
    </dgm:pt>
    <dgm:pt modelId="{065DE34F-0C40-4C74-91C8-67F4281FC841}" type="pres">
      <dgm:prSet presAssocID="{58FA114E-0B6F-4CEF-9602-0189608B5BAB}" presName="vSp" presStyleCnt="0"/>
      <dgm:spPr/>
    </dgm:pt>
    <dgm:pt modelId="{4A3E5747-1373-4F5D-BD22-298FEC4DD60D}" type="pres">
      <dgm:prSet presAssocID="{71B66AE3-A11D-4ABA-B445-B62E552A2403}" presName="horFlow" presStyleCnt="0"/>
      <dgm:spPr/>
    </dgm:pt>
    <dgm:pt modelId="{E896689A-3105-4CEC-9A16-C71A846EC65C}" type="pres">
      <dgm:prSet presAssocID="{71B66AE3-A11D-4ABA-B445-B62E552A2403}" presName="bigChev" presStyleLbl="node1" presStyleIdx="2" presStyleCnt="4"/>
      <dgm:spPr/>
    </dgm:pt>
    <dgm:pt modelId="{BC063AF9-B4CB-48EB-8A48-18F3C320602F}" type="pres">
      <dgm:prSet presAssocID="{31470A75-D6EA-401F-876F-DA361C1DC18B}" presName="parTrans" presStyleCnt="0"/>
      <dgm:spPr/>
    </dgm:pt>
    <dgm:pt modelId="{76A5E65C-495A-4B5A-A622-83F14E4AC39A}" type="pres">
      <dgm:prSet presAssocID="{331F3703-4BDB-4DE0-B294-FFA6FBD5FA67}" presName="node" presStyleLbl="alignAccFollowNode1" presStyleIdx="4" presStyleCnt="8">
        <dgm:presLayoutVars>
          <dgm:bulletEnabled val="1"/>
        </dgm:presLayoutVars>
      </dgm:prSet>
      <dgm:spPr/>
    </dgm:pt>
    <dgm:pt modelId="{57D88E36-7045-4A19-8ED2-DEFA2D4E0425}" type="pres">
      <dgm:prSet presAssocID="{9275EF5F-7AA9-4445-B366-C5434AF4C525}" presName="sibTrans" presStyleCnt="0"/>
      <dgm:spPr/>
    </dgm:pt>
    <dgm:pt modelId="{59D3E137-9CCB-4CFB-9498-F5FC6ECE6E10}" type="pres">
      <dgm:prSet presAssocID="{B6455185-9647-4963-995F-CD39BB5938DE}" presName="node" presStyleLbl="alignAccFollowNode1" presStyleIdx="5" presStyleCnt="8">
        <dgm:presLayoutVars>
          <dgm:bulletEnabled val="1"/>
        </dgm:presLayoutVars>
      </dgm:prSet>
      <dgm:spPr/>
    </dgm:pt>
    <dgm:pt modelId="{327E657C-FC6C-45C2-B9C4-6FDB1B9B5002}" type="pres">
      <dgm:prSet presAssocID="{71B66AE3-A11D-4ABA-B445-B62E552A2403}" presName="vSp" presStyleCnt="0"/>
      <dgm:spPr/>
    </dgm:pt>
    <dgm:pt modelId="{E89254BD-8794-44AA-84A1-D382FCD5AF27}" type="pres">
      <dgm:prSet presAssocID="{345DBE3B-4690-4606-9EA5-F9DCB9D5139B}" presName="horFlow" presStyleCnt="0"/>
      <dgm:spPr/>
    </dgm:pt>
    <dgm:pt modelId="{12596026-8722-4F88-B79C-E7F2F3F506F7}" type="pres">
      <dgm:prSet presAssocID="{345DBE3B-4690-4606-9EA5-F9DCB9D5139B}" presName="bigChev" presStyleLbl="node1" presStyleIdx="3" presStyleCnt="4"/>
      <dgm:spPr/>
    </dgm:pt>
    <dgm:pt modelId="{CB190CD9-D2E6-4EC3-8E9C-F5DD12BFB689}" type="pres">
      <dgm:prSet presAssocID="{74B844AB-8235-4A12-93CF-3DEB018F8FBD}" presName="parTrans" presStyleCnt="0"/>
      <dgm:spPr/>
    </dgm:pt>
    <dgm:pt modelId="{C63445FF-54A9-4514-B468-B4D4F304287D}" type="pres">
      <dgm:prSet presAssocID="{FF67C2E4-9B6F-4FFA-9500-82B0DF57ADD1}" presName="node" presStyleLbl="alignAccFollowNode1" presStyleIdx="6" presStyleCnt="8">
        <dgm:presLayoutVars>
          <dgm:bulletEnabled val="1"/>
        </dgm:presLayoutVars>
      </dgm:prSet>
      <dgm:spPr/>
    </dgm:pt>
    <dgm:pt modelId="{7D8F832F-1110-44AD-8280-E06A08822306}" type="pres">
      <dgm:prSet presAssocID="{A8BC3308-4053-43C7-8F8E-0B92FABCDE64}" presName="sibTrans" presStyleCnt="0"/>
      <dgm:spPr/>
    </dgm:pt>
    <dgm:pt modelId="{4C26A2C7-F026-4DA6-B526-AD5B357CD668}" type="pres">
      <dgm:prSet presAssocID="{CBD8D8F9-0510-44B9-95CD-B09474937B0A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372E8B01-E091-4D75-86F2-BCAD7829A177}" type="presOf" srcId="{345DBE3B-4690-4606-9EA5-F9DCB9D5139B}" destId="{12596026-8722-4F88-B79C-E7F2F3F506F7}" srcOrd="0" destOrd="0" presId="urn:microsoft.com/office/officeart/2005/8/layout/lProcess3"/>
    <dgm:cxn modelId="{E21DFC09-06E7-49F3-937E-52ED34361C09}" type="presOf" srcId="{FF67C2E4-9B6F-4FFA-9500-82B0DF57ADD1}" destId="{C63445FF-54A9-4514-B468-B4D4F304287D}" srcOrd="0" destOrd="0" presId="urn:microsoft.com/office/officeart/2005/8/layout/lProcess3"/>
    <dgm:cxn modelId="{119C3C10-BE32-4477-AEFA-88FC3858F692}" type="presOf" srcId="{71B66AE3-A11D-4ABA-B445-B62E552A2403}" destId="{E896689A-3105-4CEC-9A16-C71A846EC65C}" srcOrd="0" destOrd="0" presId="urn:microsoft.com/office/officeart/2005/8/layout/lProcess3"/>
    <dgm:cxn modelId="{F8B2B61A-E6D6-4BA3-BB9B-835864B266BC}" srcId="{F6EB4279-224A-40AB-80C9-3C7C6486DB24}" destId="{4BCB9058-AF30-472F-9B50-00BE545F92BD}" srcOrd="0" destOrd="0" parTransId="{FD3D2EA7-600D-4146-903F-5AFE4EB629AB}" sibTransId="{9910C41A-3379-48E8-A3BF-FF0301979C58}"/>
    <dgm:cxn modelId="{2498D41E-2E14-4280-B387-5882BB4F625B}" srcId="{58C2AC9D-DC7F-4D5F-A2BB-A2CE58C9C8D9}" destId="{F6EB4279-224A-40AB-80C9-3C7C6486DB24}" srcOrd="0" destOrd="0" parTransId="{4E21B6DA-CB47-4FDB-86E4-CEE2A4033898}" sibTransId="{6A2EC560-90AC-4247-94DC-8C32BDF72347}"/>
    <dgm:cxn modelId="{D8F5152E-A1F4-4411-A1BE-306E01D3FC2E}" srcId="{71B66AE3-A11D-4ABA-B445-B62E552A2403}" destId="{B6455185-9647-4963-995F-CD39BB5938DE}" srcOrd="1" destOrd="0" parTransId="{E10EAF8F-CFB3-4D39-8432-A6046655937E}" sibTransId="{C3C6E95D-5797-421D-AF5E-64B6F5924C3A}"/>
    <dgm:cxn modelId="{C31BBF30-3E22-4321-A5E9-19971F2A7AB4}" srcId="{345DBE3B-4690-4606-9EA5-F9DCB9D5139B}" destId="{FF67C2E4-9B6F-4FFA-9500-82B0DF57ADD1}" srcOrd="0" destOrd="0" parTransId="{74B844AB-8235-4A12-93CF-3DEB018F8FBD}" sibTransId="{A8BC3308-4053-43C7-8F8E-0B92FABCDE64}"/>
    <dgm:cxn modelId="{61305740-8986-4FF4-9BF2-A54A73A382D9}" srcId="{58C2AC9D-DC7F-4D5F-A2BB-A2CE58C9C8D9}" destId="{71B66AE3-A11D-4ABA-B445-B62E552A2403}" srcOrd="2" destOrd="0" parTransId="{461D8AE4-F390-42F6-980F-6183D5318630}" sibTransId="{7E8B3940-8253-4297-AB53-F796E63EE603}"/>
    <dgm:cxn modelId="{91B2D540-9909-428F-B577-5B43400E4FED}" type="presOf" srcId="{CBD8D8F9-0510-44B9-95CD-B09474937B0A}" destId="{4C26A2C7-F026-4DA6-B526-AD5B357CD668}" srcOrd="0" destOrd="0" presId="urn:microsoft.com/office/officeart/2005/8/layout/lProcess3"/>
    <dgm:cxn modelId="{2ECC5D61-D003-4BB2-8331-43C62B7DC212}" srcId="{71B66AE3-A11D-4ABA-B445-B62E552A2403}" destId="{331F3703-4BDB-4DE0-B294-FFA6FBD5FA67}" srcOrd="0" destOrd="0" parTransId="{31470A75-D6EA-401F-876F-DA361C1DC18B}" sibTransId="{9275EF5F-7AA9-4445-B366-C5434AF4C525}"/>
    <dgm:cxn modelId="{0DD58462-1474-4D72-971E-959C01CED356}" type="presOf" srcId="{C526F30B-01ED-45E5-80E5-4A45D10C9238}" destId="{77609A43-4C10-48EB-B04C-D0FE2B5F81C8}" srcOrd="0" destOrd="0" presId="urn:microsoft.com/office/officeart/2005/8/layout/lProcess3"/>
    <dgm:cxn modelId="{9F5F5168-418D-4B20-B43F-CD725F238176}" type="presOf" srcId="{4BCB9058-AF30-472F-9B50-00BE545F92BD}" destId="{ADC1F60D-671A-4CFA-B389-060B10D96A2C}" srcOrd="0" destOrd="0" presId="urn:microsoft.com/office/officeart/2005/8/layout/lProcess3"/>
    <dgm:cxn modelId="{F1E6D16E-8BC7-417F-BEA8-BE271A922112}" srcId="{58C2AC9D-DC7F-4D5F-A2BB-A2CE58C9C8D9}" destId="{345DBE3B-4690-4606-9EA5-F9DCB9D5139B}" srcOrd="3" destOrd="0" parTransId="{B1392352-082E-423E-B94D-15488A84B835}" sibTransId="{505F6F9A-8FA6-4CF2-B665-9038A64B0B6D}"/>
    <dgm:cxn modelId="{A7198B51-8802-437D-A841-4B36288A1352}" srcId="{345DBE3B-4690-4606-9EA5-F9DCB9D5139B}" destId="{CBD8D8F9-0510-44B9-95CD-B09474937B0A}" srcOrd="1" destOrd="0" parTransId="{42F9020A-7AD1-4248-B6C2-ED99107C214B}" sibTransId="{7199D2B7-7492-49DC-B808-53B79B88E3CC}"/>
    <dgm:cxn modelId="{1BB18A80-7ABF-4AED-AC03-13B04D10BB25}" type="presOf" srcId="{F6EB4279-224A-40AB-80C9-3C7C6486DB24}" destId="{A54A80DA-EB05-4E2B-82FB-09799E07AD15}" srcOrd="0" destOrd="0" presId="urn:microsoft.com/office/officeart/2005/8/layout/lProcess3"/>
    <dgm:cxn modelId="{612A9A94-DFED-4487-9A75-4CF1643F3FB0}" type="presOf" srcId="{19E7FBE1-F849-41B5-A097-C979193CE15F}" destId="{97F22BC5-9346-470D-903D-61A7E031FE54}" srcOrd="0" destOrd="0" presId="urn:microsoft.com/office/officeart/2005/8/layout/lProcess3"/>
    <dgm:cxn modelId="{19655F99-9817-4FF2-9489-B4827CD64DED}" type="presOf" srcId="{58FA114E-0B6F-4CEF-9602-0189608B5BAB}" destId="{C2C2224A-5F69-4822-AED0-8BEC5AA2052C}" srcOrd="0" destOrd="0" presId="urn:microsoft.com/office/officeart/2005/8/layout/lProcess3"/>
    <dgm:cxn modelId="{EE5EEC9A-C338-4F64-ABC8-36569A93D900}" type="presOf" srcId="{F5E1B4D1-2B53-44AB-862B-C5075EE3B017}" destId="{210744B8-6DB0-410C-8DCC-B2E19ED43ECC}" srcOrd="0" destOrd="0" presId="urn:microsoft.com/office/officeart/2005/8/layout/lProcess3"/>
    <dgm:cxn modelId="{28106B9C-09DD-41E1-920F-6EC29DC9B2F6}" type="presOf" srcId="{58C2AC9D-DC7F-4D5F-A2BB-A2CE58C9C8D9}" destId="{B865A0BF-7AA8-4345-B65D-A8482E132592}" srcOrd="0" destOrd="0" presId="urn:microsoft.com/office/officeart/2005/8/layout/lProcess3"/>
    <dgm:cxn modelId="{AAC6999C-85AC-44ED-9530-F49591F279AD}" type="presOf" srcId="{B6455185-9647-4963-995F-CD39BB5938DE}" destId="{59D3E137-9CCB-4CFB-9498-F5FC6ECE6E10}" srcOrd="0" destOrd="0" presId="urn:microsoft.com/office/officeart/2005/8/layout/lProcess3"/>
    <dgm:cxn modelId="{3525619F-08D0-444E-AB78-D088F968B2A5}" type="presOf" srcId="{331F3703-4BDB-4DE0-B294-FFA6FBD5FA67}" destId="{76A5E65C-495A-4B5A-A622-83F14E4AC39A}" srcOrd="0" destOrd="0" presId="urn:microsoft.com/office/officeart/2005/8/layout/lProcess3"/>
    <dgm:cxn modelId="{6A50B7B8-FBC6-4E34-96DD-D1F26CB09017}" srcId="{58FA114E-0B6F-4CEF-9602-0189608B5BAB}" destId="{F5E1B4D1-2B53-44AB-862B-C5075EE3B017}" srcOrd="0" destOrd="0" parTransId="{CA271767-2D43-4B14-8BE7-0FD99C7EE3DB}" sibTransId="{01E2E906-CE00-4037-A7E2-8AF6E2D291C2}"/>
    <dgm:cxn modelId="{032DA3BE-3ECD-433B-9F32-133361B4FA96}" srcId="{F6EB4279-224A-40AB-80C9-3C7C6486DB24}" destId="{C526F30B-01ED-45E5-80E5-4A45D10C9238}" srcOrd="1" destOrd="0" parTransId="{C41B0C3D-C8CA-4C57-A87F-C2A03467B014}" sibTransId="{B61A0256-C7E6-4154-826F-3F60EF254AAC}"/>
    <dgm:cxn modelId="{01BD5BCD-4483-42DC-A8AB-371A331ADBE7}" srcId="{58FA114E-0B6F-4CEF-9602-0189608B5BAB}" destId="{19E7FBE1-F849-41B5-A097-C979193CE15F}" srcOrd="1" destOrd="0" parTransId="{95F60819-2F59-4760-8FFC-F02A837F2ABB}" sibTransId="{D6877256-9A3B-46A9-ADBB-7F559A9658F5}"/>
    <dgm:cxn modelId="{8C3BDEEE-6E07-467E-AEE2-EA21F2F306B0}" srcId="{58C2AC9D-DC7F-4D5F-A2BB-A2CE58C9C8D9}" destId="{58FA114E-0B6F-4CEF-9602-0189608B5BAB}" srcOrd="1" destOrd="0" parTransId="{ABF557AC-9C0E-4427-9D64-B0BA698E4825}" sibTransId="{29FD401D-BF2F-490A-9090-9966C3A93B33}"/>
    <dgm:cxn modelId="{DFFE3A30-5D6C-4FA5-8D76-B411624DD312}" type="presParOf" srcId="{B865A0BF-7AA8-4345-B65D-A8482E132592}" destId="{77D3C5F5-C17F-4CF3-B753-A79EA4616060}" srcOrd="0" destOrd="0" presId="urn:microsoft.com/office/officeart/2005/8/layout/lProcess3"/>
    <dgm:cxn modelId="{6F3A6E44-C97A-4E4A-B688-8C402045E1EA}" type="presParOf" srcId="{77D3C5F5-C17F-4CF3-B753-A79EA4616060}" destId="{A54A80DA-EB05-4E2B-82FB-09799E07AD15}" srcOrd="0" destOrd="0" presId="urn:microsoft.com/office/officeart/2005/8/layout/lProcess3"/>
    <dgm:cxn modelId="{D4B1C035-150D-46A8-9280-D3F7D7C69001}" type="presParOf" srcId="{77D3C5F5-C17F-4CF3-B753-A79EA4616060}" destId="{68BFA4EE-70AF-4887-BCB6-B3DDC9F23869}" srcOrd="1" destOrd="0" presId="urn:microsoft.com/office/officeart/2005/8/layout/lProcess3"/>
    <dgm:cxn modelId="{B1F8CDF9-E6DE-4EE1-997E-54479E4664CC}" type="presParOf" srcId="{77D3C5F5-C17F-4CF3-B753-A79EA4616060}" destId="{ADC1F60D-671A-4CFA-B389-060B10D96A2C}" srcOrd="2" destOrd="0" presId="urn:microsoft.com/office/officeart/2005/8/layout/lProcess3"/>
    <dgm:cxn modelId="{B9C851DF-BAD9-4EE0-8BB8-187610ACE3B8}" type="presParOf" srcId="{77D3C5F5-C17F-4CF3-B753-A79EA4616060}" destId="{0B91890E-BF9C-4C22-9092-74586158E893}" srcOrd="3" destOrd="0" presId="urn:microsoft.com/office/officeart/2005/8/layout/lProcess3"/>
    <dgm:cxn modelId="{AEC707F7-96A5-419C-8AD4-F3E1FEB4BDA7}" type="presParOf" srcId="{77D3C5F5-C17F-4CF3-B753-A79EA4616060}" destId="{77609A43-4C10-48EB-B04C-D0FE2B5F81C8}" srcOrd="4" destOrd="0" presId="urn:microsoft.com/office/officeart/2005/8/layout/lProcess3"/>
    <dgm:cxn modelId="{BC8654DF-4563-4F4A-B368-1BC64501BCF4}" type="presParOf" srcId="{B865A0BF-7AA8-4345-B65D-A8482E132592}" destId="{2AE135CC-6B8A-4211-95AC-DFAC88B79C52}" srcOrd="1" destOrd="0" presId="urn:microsoft.com/office/officeart/2005/8/layout/lProcess3"/>
    <dgm:cxn modelId="{846564C4-0460-4DFD-BD8C-AC8695BD34E7}" type="presParOf" srcId="{B865A0BF-7AA8-4345-B65D-A8482E132592}" destId="{417646C9-F720-44EE-A811-7584336787B3}" srcOrd="2" destOrd="0" presId="urn:microsoft.com/office/officeart/2005/8/layout/lProcess3"/>
    <dgm:cxn modelId="{E71D8F3E-DE18-45E1-ACDD-D85E4463DD16}" type="presParOf" srcId="{417646C9-F720-44EE-A811-7584336787B3}" destId="{C2C2224A-5F69-4822-AED0-8BEC5AA2052C}" srcOrd="0" destOrd="0" presId="urn:microsoft.com/office/officeart/2005/8/layout/lProcess3"/>
    <dgm:cxn modelId="{A62F1776-ED8D-43AA-ABF5-0BDD57625DD2}" type="presParOf" srcId="{417646C9-F720-44EE-A811-7584336787B3}" destId="{49A9D1BC-144F-43A7-ABC0-F1337406BA5F}" srcOrd="1" destOrd="0" presId="urn:microsoft.com/office/officeart/2005/8/layout/lProcess3"/>
    <dgm:cxn modelId="{16AF4BA9-7C08-41FA-A6B4-DB19D615C9C6}" type="presParOf" srcId="{417646C9-F720-44EE-A811-7584336787B3}" destId="{210744B8-6DB0-410C-8DCC-B2E19ED43ECC}" srcOrd="2" destOrd="0" presId="urn:microsoft.com/office/officeart/2005/8/layout/lProcess3"/>
    <dgm:cxn modelId="{3FB87A1A-6318-4C11-B53F-8D61D00E8F20}" type="presParOf" srcId="{417646C9-F720-44EE-A811-7584336787B3}" destId="{C7EAFE7A-9BF5-4927-A71E-2E043F09BC0D}" srcOrd="3" destOrd="0" presId="urn:microsoft.com/office/officeart/2005/8/layout/lProcess3"/>
    <dgm:cxn modelId="{6DF34BA4-615F-4856-8DA7-668D69A68297}" type="presParOf" srcId="{417646C9-F720-44EE-A811-7584336787B3}" destId="{97F22BC5-9346-470D-903D-61A7E031FE54}" srcOrd="4" destOrd="0" presId="urn:microsoft.com/office/officeart/2005/8/layout/lProcess3"/>
    <dgm:cxn modelId="{F3E39C2B-9B58-4BF4-9745-99A608D25D92}" type="presParOf" srcId="{B865A0BF-7AA8-4345-B65D-A8482E132592}" destId="{065DE34F-0C40-4C74-91C8-67F4281FC841}" srcOrd="3" destOrd="0" presId="urn:microsoft.com/office/officeart/2005/8/layout/lProcess3"/>
    <dgm:cxn modelId="{758441AF-D016-4C75-BDB0-B681FA646D22}" type="presParOf" srcId="{B865A0BF-7AA8-4345-B65D-A8482E132592}" destId="{4A3E5747-1373-4F5D-BD22-298FEC4DD60D}" srcOrd="4" destOrd="0" presId="urn:microsoft.com/office/officeart/2005/8/layout/lProcess3"/>
    <dgm:cxn modelId="{4EC47F81-80E6-4C42-9520-AE8D06A3948D}" type="presParOf" srcId="{4A3E5747-1373-4F5D-BD22-298FEC4DD60D}" destId="{E896689A-3105-4CEC-9A16-C71A846EC65C}" srcOrd="0" destOrd="0" presId="urn:microsoft.com/office/officeart/2005/8/layout/lProcess3"/>
    <dgm:cxn modelId="{4BE31A54-3CC9-41C1-984A-819028026D4A}" type="presParOf" srcId="{4A3E5747-1373-4F5D-BD22-298FEC4DD60D}" destId="{BC063AF9-B4CB-48EB-8A48-18F3C320602F}" srcOrd="1" destOrd="0" presId="urn:microsoft.com/office/officeart/2005/8/layout/lProcess3"/>
    <dgm:cxn modelId="{421F6DB4-46D3-48ED-A2AE-03CAE844957E}" type="presParOf" srcId="{4A3E5747-1373-4F5D-BD22-298FEC4DD60D}" destId="{76A5E65C-495A-4B5A-A622-83F14E4AC39A}" srcOrd="2" destOrd="0" presId="urn:microsoft.com/office/officeart/2005/8/layout/lProcess3"/>
    <dgm:cxn modelId="{3CCA983A-95A7-4ECC-8F46-89A8DFABC1F0}" type="presParOf" srcId="{4A3E5747-1373-4F5D-BD22-298FEC4DD60D}" destId="{57D88E36-7045-4A19-8ED2-DEFA2D4E0425}" srcOrd="3" destOrd="0" presId="urn:microsoft.com/office/officeart/2005/8/layout/lProcess3"/>
    <dgm:cxn modelId="{45F89006-A0BE-4E30-9591-4353BC99A30D}" type="presParOf" srcId="{4A3E5747-1373-4F5D-BD22-298FEC4DD60D}" destId="{59D3E137-9CCB-4CFB-9498-F5FC6ECE6E10}" srcOrd="4" destOrd="0" presId="urn:microsoft.com/office/officeart/2005/8/layout/lProcess3"/>
    <dgm:cxn modelId="{F3F8CEA0-A18A-4768-9369-F73C9A3FA0FB}" type="presParOf" srcId="{B865A0BF-7AA8-4345-B65D-A8482E132592}" destId="{327E657C-FC6C-45C2-B9C4-6FDB1B9B5002}" srcOrd="5" destOrd="0" presId="urn:microsoft.com/office/officeart/2005/8/layout/lProcess3"/>
    <dgm:cxn modelId="{17127A0B-410F-4F08-B6DD-F9D141699703}" type="presParOf" srcId="{B865A0BF-7AA8-4345-B65D-A8482E132592}" destId="{E89254BD-8794-44AA-84A1-D382FCD5AF27}" srcOrd="6" destOrd="0" presId="urn:microsoft.com/office/officeart/2005/8/layout/lProcess3"/>
    <dgm:cxn modelId="{73AADCCD-845B-4EA2-B37D-274399B111C8}" type="presParOf" srcId="{E89254BD-8794-44AA-84A1-D382FCD5AF27}" destId="{12596026-8722-4F88-B79C-E7F2F3F506F7}" srcOrd="0" destOrd="0" presId="urn:microsoft.com/office/officeart/2005/8/layout/lProcess3"/>
    <dgm:cxn modelId="{DC5F41A3-6B28-47E2-9B9C-DE5825131676}" type="presParOf" srcId="{E89254BD-8794-44AA-84A1-D382FCD5AF27}" destId="{CB190CD9-D2E6-4EC3-8E9C-F5DD12BFB689}" srcOrd="1" destOrd="0" presId="urn:microsoft.com/office/officeart/2005/8/layout/lProcess3"/>
    <dgm:cxn modelId="{EFA30458-D3BA-4E04-BB95-E825A2687CFF}" type="presParOf" srcId="{E89254BD-8794-44AA-84A1-D382FCD5AF27}" destId="{C63445FF-54A9-4514-B468-B4D4F304287D}" srcOrd="2" destOrd="0" presId="urn:microsoft.com/office/officeart/2005/8/layout/lProcess3"/>
    <dgm:cxn modelId="{BF019409-E6C0-4B58-8B82-3DD465F99886}" type="presParOf" srcId="{E89254BD-8794-44AA-84A1-D382FCD5AF27}" destId="{7D8F832F-1110-44AD-8280-E06A08822306}" srcOrd="3" destOrd="0" presId="urn:microsoft.com/office/officeart/2005/8/layout/lProcess3"/>
    <dgm:cxn modelId="{87A05B38-26DE-4FD8-A289-B762F73559F3}" type="presParOf" srcId="{E89254BD-8794-44AA-84A1-D382FCD5AF27}" destId="{4C26A2C7-F026-4DA6-B526-AD5B357CD668}" srcOrd="4" destOrd="0" presId="urn:microsoft.com/office/officeart/2005/8/layout/lProcess3"/>
  </dgm:cxnLst>
  <dgm:bg/>
  <dgm:whole>
    <a:ln w="31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A2F9D-38D1-4A41-B16E-21D0CDACD26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FA8F15B-041C-4A02-8252-D9B4406DE4D7}">
      <dgm:prSet custT="1"/>
      <dgm:spPr>
        <a:solidFill>
          <a:srgbClr val="28BA2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Renewable</a:t>
          </a:r>
          <a:r>
            <a:rPr lang="it-IT" sz="8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8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integration</a:t>
          </a:r>
          <a:endParaRPr lang="it-IT" sz="800" b="1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0C544C-37ED-4B55-A185-BAB6C385488E}" type="parTrans" cxnId="{4AE40B25-86BB-4B10-AEA5-8DFD122ECBC6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8304D-CFC7-4B7B-9986-63C2436B4BAB}" type="sibTrans" cxnId="{4AE40B25-86BB-4B10-AEA5-8DFD122ECBC6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6344C-C8C2-4621-98A9-D3799F8CD333}">
      <dgm:prSet/>
      <dgm:spPr>
        <a:solidFill>
          <a:srgbClr val="28BA2F"/>
        </a:solidFill>
      </dgm:spPr>
      <dgm:t>
        <a:bodyPr/>
        <a:lstStyle/>
        <a:p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Electric</a:t>
          </a: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vehicles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67D56-A1CC-49BD-A4B9-3C88C5E3AE4F}" type="parTrans" cxnId="{FBEEF7F2-89EC-4C7D-A47A-7B075879DE49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A6C06-7F25-42D4-9C1A-B01A58D67169}" type="sibTrans" cxnId="{FBEEF7F2-89EC-4C7D-A47A-7B075879DE49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C2089-D4B9-4737-B7A5-7445777CD2D4}">
      <dgm:prSet/>
      <dgm:spPr>
        <a:solidFill>
          <a:srgbClr val="28BA2F"/>
        </a:solidFill>
      </dgm:spPr>
      <dgm:t>
        <a:bodyPr/>
        <a:lstStyle/>
        <a:p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B63D3-4597-4606-89D6-A9561E9A8FD8}" type="parTrans" cxnId="{D0378BB9-6C42-4C71-ADEF-39A7E2655B45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7C00A-F047-4867-B000-65EDFAC8B628}" type="sibTrans" cxnId="{D0378BB9-6C42-4C71-ADEF-39A7E2655B45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E2C97-1F86-439C-AB2F-3C41C9BB3C91}">
      <dgm:prSet/>
      <dgm:spPr>
        <a:solidFill>
          <a:srgbClr val="28BA2F"/>
        </a:solidFill>
      </dgm:spPr>
      <dgm:t>
        <a:bodyPr/>
        <a:lstStyle/>
        <a:p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Storage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0E265-A5FD-41BF-8E4C-8F2BBB36044E}" type="parTrans" cxnId="{4C241A00-9FE3-45E2-9E61-590793F87A12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23068-C9E9-4C3A-AE96-A51F838F0969}" type="sibTrans" cxnId="{4C241A00-9FE3-45E2-9E61-590793F87A12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A87AD-6737-4E51-80B4-13B4562F327D}">
      <dgm:prSet/>
      <dgm:spPr>
        <a:solidFill>
          <a:srgbClr val="28BA2F"/>
        </a:solidFill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Scenario 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F7296-DBEB-475C-BA21-04C8FEA05272}" type="parTrans" cxnId="{F2FA019A-54A3-46E8-8B26-5652DB85AA17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D87A6-C1CB-401E-8B44-513D0D574258}" type="sibTrans" cxnId="{F2FA019A-54A3-46E8-8B26-5652DB85AA17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E61C9-F368-4F85-A685-3EAE324C88C6}">
      <dgm:prSet custT="1"/>
      <dgm:spPr>
        <a:solidFill>
          <a:srgbClr val="28BA2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Planning</a:t>
          </a:r>
        </a:p>
      </dgm:t>
    </dgm:pt>
    <dgm:pt modelId="{06DE7B55-971F-458F-BF1A-E6230A6513A8}" type="parTrans" cxnId="{74A0D0A1-2717-47CA-B374-4FE40C69A315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29394-6859-4374-AE72-8153C8DCBB84}" type="sibTrans" cxnId="{74A0D0A1-2717-47CA-B374-4FE40C69A315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3B18C-F117-48EE-8802-BCB73E84AC9C}">
      <dgm:prSet/>
      <dgm:spPr>
        <a:solidFill>
          <a:srgbClr val="28BA2F"/>
        </a:solidFill>
      </dgm:spPr>
      <dgm:t>
        <a:bodyPr/>
        <a:lstStyle/>
        <a:p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Operation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A5B3A-14EB-4DFC-8AF6-D9630AE843FF}" type="parTrans" cxnId="{F9EF7017-D0CD-48D4-BF92-31D8B256C389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60817-0DDD-4387-A99D-98F152E479AC}" type="sibTrans" cxnId="{F9EF7017-D0CD-48D4-BF92-31D8B256C389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49249-EBFF-4F59-8A62-8161A7AEBE5E}">
      <dgm:prSet phldrT="[Testo]"/>
      <dgm:spPr>
        <a:solidFill>
          <a:srgbClr val="28BA2F"/>
        </a:solidFill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System management</a:t>
          </a:r>
        </a:p>
      </dgm:t>
    </dgm:pt>
    <dgm:pt modelId="{E52D36EE-F48A-460B-A257-2AB6485423AD}" type="parTrans" cxnId="{5DFCEBAA-10B8-4F8E-8B6B-D1D9D9EADBA5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4C2ED-F470-4C61-A6FD-DD5D3ABF1266}" type="sibTrans" cxnId="{5DFCEBAA-10B8-4F8E-8B6B-D1D9D9EADBA5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A11C5-2B27-4178-A891-9D158653728F}">
      <dgm:prSet/>
      <dgm:spPr>
        <a:solidFill>
          <a:srgbClr val="28BA2F"/>
        </a:solidFill>
      </dgm:spPr>
      <dgm:t>
        <a:bodyPr/>
        <a:lstStyle/>
        <a:p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Component</a:t>
          </a: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technologies</a:t>
          </a: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D0302-4F77-4A4F-A3BC-B120911B4884}" type="parTrans" cxnId="{FB1D2813-5D7D-4EB6-A586-159F99352CC7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3C6A0-6BBE-49BA-9F10-FEF1CCC4AD3A}" type="sibTrans" cxnId="{FB1D2813-5D7D-4EB6-A586-159F99352CC7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E4661-7190-49CC-BE83-DC73DBDEAB43}">
      <dgm:prSet phldrT="[Testo]"/>
      <dgm:spPr>
        <a:solidFill>
          <a:srgbClr val="28BA2F"/>
        </a:solidFill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ICT</a:t>
          </a:r>
        </a:p>
      </dgm:t>
    </dgm:pt>
    <dgm:pt modelId="{E2937698-77DE-490A-9EE7-6925826151C0}" type="parTrans" cxnId="{93525A45-7ECD-42FC-B2BD-38CC616F18A0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3FAB6-16CB-4AB1-8BE5-813AC6123F9F}" type="sibTrans" cxnId="{93525A45-7ECD-42FC-B2BD-38CC616F18A0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54100-5F93-4F4A-9BC6-40B746FC8D27}">
      <dgm:prSet phldrT="[Testo]"/>
      <dgm:spPr>
        <a:solidFill>
          <a:srgbClr val="28BA2F"/>
        </a:solidFill>
      </dgm:spPr>
      <dgm:t>
        <a:bodyPr/>
        <a:lstStyle/>
        <a:p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Power</a:t>
          </a: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b="1" dirty="0" err="1">
              <a:latin typeface="Arial" panose="020B0604020202020204" pitchFamily="34" charset="0"/>
              <a:cs typeface="Arial" panose="020B0604020202020204" pitchFamily="34" charset="0"/>
            </a:rPr>
            <a:t>electronics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C6E2B-3D6A-4EF5-A8F0-7FB65AA6178D}" type="parTrans" cxnId="{900C947D-0969-429C-9E5E-A225D9F3E33F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59557-423F-4DD7-AFC1-44DD8A30B7DF}" type="sibTrans" cxnId="{900C947D-0969-429C-9E5E-A225D9F3E33F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83A01-8D19-4F01-BFAB-9E07381A6AC4}">
      <dgm:prSet phldrT="[Testo]"/>
      <dgm:spPr>
        <a:solidFill>
          <a:srgbClr val="28BA2F"/>
        </a:solidFill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PQ</a:t>
          </a:r>
        </a:p>
      </dgm:t>
    </dgm:pt>
    <dgm:pt modelId="{BE7B4482-373B-496F-B68D-A090CF016C48}" type="parTrans" cxnId="{183F553D-BC48-411B-8013-E1B8CB042B74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53026D-86B3-41B0-8329-858631946F0F}" type="sibTrans" cxnId="{183F553D-BC48-411B-8013-E1B8CB042B74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9BA42-07BD-4074-BF4B-11FD34D91828}" type="pres">
      <dgm:prSet presAssocID="{FADA2F9D-38D1-4A41-B16E-21D0CDACD26B}" presName="diagram" presStyleCnt="0">
        <dgm:presLayoutVars>
          <dgm:dir/>
          <dgm:resizeHandles val="exact"/>
        </dgm:presLayoutVars>
      </dgm:prSet>
      <dgm:spPr/>
    </dgm:pt>
    <dgm:pt modelId="{C723FADD-5E99-444C-8FBD-FF9EC83B632D}" type="pres">
      <dgm:prSet presAssocID="{8FA8F15B-041C-4A02-8252-D9B4406DE4D7}" presName="node" presStyleLbl="node1" presStyleIdx="0" presStyleCnt="12">
        <dgm:presLayoutVars>
          <dgm:bulletEnabled val="1"/>
        </dgm:presLayoutVars>
      </dgm:prSet>
      <dgm:spPr>
        <a:xfrm>
          <a:off x="141824" y="1287"/>
          <a:ext cx="759576" cy="455745"/>
        </a:xfrm>
        <a:prstGeom prst="rect">
          <a:avLst/>
        </a:prstGeom>
      </dgm:spPr>
    </dgm:pt>
    <dgm:pt modelId="{BB374FF4-6148-4289-9EC6-AF119CCF5BA2}" type="pres">
      <dgm:prSet presAssocID="{B348304D-CFC7-4B7B-9986-63C2436B4BAB}" presName="sibTrans" presStyleCnt="0"/>
      <dgm:spPr/>
    </dgm:pt>
    <dgm:pt modelId="{CC514E52-D08D-4DA5-A99A-5AF83F248F49}" type="pres">
      <dgm:prSet presAssocID="{9C4A87AD-6737-4E51-80B4-13B4562F327D}" presName="node" presStyleLbl="node1" presStyleIdx="1" presStyleCnt="12">
        <dgm:presLayoutVars>
          <dgm:bulletEnabled val="1"/>
        </dgm:presLayoutVars>
      </dgm:prSet>
      <dgm:spPr/>
    </dgm:pt>
    <dgm:pt modelId="{8C2D156B-B94C-4F49-8413-0605FA1A8AE7}" type="pres">
      <dgm:prSet presAssocID="{F39D87A6-C1CB-401E-8B44-513D0D574258}" presName="sibTrans" presStyleCnt="0"/>
      <dgm:spPr/>
    </dgm:pt>
    <dgm:pt modelId="{91EAD1FC-E1A0-4E51-BDBC-A59BD905D70C}" type="pres">
      <dgm:prSet presAssocID="{E19E61C9-F368-4F85-A685-3EAE324C88C6}" presName="node" presStyleLbl="node1" presStyleIdx="2" presStyleCnt="12">
        <dgm:presLayoutVars>
          <dgm:bulletEnabled val="1"/>
        </dgm:presLayoutVars>
      </dgm:prSet>
      <dgm:spPr>
        <a:xfrm>
          <a:off x="141824" y="532991"/>
          <a:ext cx="759576" cy="455745"/>
        </a:xfrm>
        <a:prstGeom prst="rect">
          <a:avLst/>
        </a:prstGeom>
      </dgm:spPr>
    </dgm:pt>
    <dgm:pt modelId="{6C89BFAB-3164-47DD-B0B6-8C551FC7BC74}" type="pres">
      <dgm:prSet presAssocID="{91B29394-6859-4374-AE72-8153C8DCBB84}" presName="sibTrans" presStyleCnt="0"/>
      <dgm:spPr/>
    </dgm:pt>
    <dgm:pt modelId="{D0121B6B-2841-4C08-86D4-1ED59DBF8996}" type="pres">
      <dgm:prSet presAssocID="{1923B18C-F117-48EE-8802-BCB73E84AC9C}" presName="node" presStyleLbl="node1" presStyleIdx="3" presStyleCnt="12">
        <dgm:presLayoutVars>
          <dgm:bulletEnabled val="1"/>
        </dgm:presLayoutVars>
      </dgm:prSet>
      <dgm:spPr/>
    </dgm:pt>
    <dgm:pt modelId="{16BECA45-F9F8-4084-9EB9-3333D88E5459}" type="pres">
      <dgm:prSet presAssocID="{E0360817-0DDD-4387-A99D-98F152E479AC}" presName="sibTrans" presStyleCnt="0"/>
      <dgm:spPr/>
    </dgm:pt>
    <dgm:pt modelId="{B1F85FC7-AE68-4FA4-99AC-4A4C6E1F5130}" type="pres">
      <dgm:prSet presAssocID="{CCC49249-EBFF-4F59-8A62-8161A7AEBE5E}" presName="node" presStyleLbl="node1" presStyleIdx="4" presStyleCnt="12">
        <dgm:presLayoutVars>
          <dgm:bulletEnabled val="1"/>
        </dgm:presLayoutVars>
      </dgm:prSet>
      <dgm:spPr/>
    </dgm:pt>
    <dgm:pt modelId="{073E1FCC-F796-4D15-98C2-D9601A189464}" type="pres">
      <dgm:prSet presAssocID="{EDE4C2ED-F470-4C61-A6FD-DD5D3ABF1266}" presName="sibTrans" presStyleCnt="0"/>
      <dgm:spPr/>
    </dgm:pt>
    <dgm:pt modelId="{1012B325-8989-4C21-A060-7EAD8833555C}" type="pres">
      <dgm:prSet presAssocID="{733A11C5-2B27-4178-A891-9D158653728F}" presName="node" presStyleLbl="node1" presStyleIdx="5" presStyleCnt="12">
        <dgm:presLayoutVars>
          <dgm:bulletEnabled val="1"/>
        </dgm:presLayoutVars>
      </dgm:prSet>
      <dgm:spPr/>
    </dgm:pt>
    <dgm:pt modelId="{E37ACBB0-ECAA-476F-8D54-DD17DF7B6439}" type="pres">
      <dgm:prSet presAssocID="{3553C6A0-6BBE-49BA-9F10-FEF1CCC4AD3A}" presName="sibTrans" presStyleCnt="0"/>
      <dgm:spPr/>
    </dgm:pt>
    <dgm:pt modelId="{C016D9F9-A821-4C16-A7FE-04F5E417D51B}" type="pres">
      <dgm:prSet presAssocID="{9D8E4661-7190-49CC-BE83-DC73DBDEAB43}" presName="node" presStyleLbl="node1" presStyleIdx="6" presStyleCnt="12" custLinFactNeighborX="-3775" custLinFactNeighborY="6216">
        <dgm:presLayoutVars>
          <dgm:bulletEnabled val="1"/>
        </dgm:presLayoutVars>
      </dgm:prSet>
      <dgm:spPr/>
    </dgm:pt>
    <dgm:pt modelId="{1B8DF884-BF6D-4E4D-9450-17D752F57B0D}" type="pres">
      <dgm:prSet presAssocID="{C333FAB6-16CB-4AB1-8BE5-813AC6123F9F}" presName="sibTrans" presStyleCnt="0"/>
      <dgm:spPr/>
    </dgm:pt>
    <dgm:pt modelId="{AEFCC97F-5080-4F84-A592-01A73A4C4C34}" type="pres">
      <dgm:prSet presAssocID="{ABD54100-5F93-4F4A-9BC6-40B746FC8D27}" presName="node" presStyleLbl="node1" presStyleIdx="7" presStyleCnt="12">
        <dgm:presLayoutVars>
          <dgm:bulletEnabled val="1"/>
        </dgm:presLayoutVars>
      </dgm:prSet>
      <dgm:spPr/>
    </dgm:pt>
    <dgm:pt modelId="{3A8B1EA2-BA28-4CCF-8B77-1CAF73916D46}" type="pres">
      <dgm:prSet presAssocID="{C2A59557-423F-4DD7-AFC1-44DD8A30B7DF}" presName="sibTrans" presStyleCnt="0"/>
      <dgm:spPr/>
    </dgm:pt>
    <dgm:pt modelId="{907524B3-A7A4-4C78-9657-86BCBC8FF754}" type="pres">
      <dgm:prSet presAssocID="{7DEE2C97-1F86-439C-AB2F-3C41C9BB3C91}" presName="node" presStyleLbl="node1" presStyleIdx="8" presStyleCnt="12">
        <dgm:presLayoutVars>
          <dgm:bulletEnabled val="1"/>
        </dgm:presLayoutVars>
      </dgm:prSet>
      <dgm:spPr/>
    </dgm:pt>
    <dgm:pt modelId="{682C64F8-EA29-49C8-96BD-CC96558CD2F1}" type="pres">
      <dgm:prSet presAssocID="{2BB23068-C9E9-4C3A-AE96-A51F838F0969}" presName="sibTrans" presStyleCnt="0"/>
      <dgm:spPr/>
    </dgm:pt>
    <dgm:pt modelId="{65413D50-A296-4DFB-AB40-F48B1A8B6059}" type="pres">
      <dgm:prSet presAssocID="{7E86344C-C8C2-4621-98A9-D3799F8CD333}" presName="node" presStyleLbl="node1" presStyleIdx="9" presStyleCnt="12">
        <dgm:presLayoutVars>
          <dgm:bulletEnabled val="1"/>
        </dgm:presLayoutVars>
      </dgm:prSet>
      <dgm:spPr/>
    </dgm:pt>
    <dgm:pt modelId="{A3C0417B-7C2A-435D-9D13-90DD222DA81E}" type="pres">
      <dgm:prSet presAssocID="{11FA6C06-7F25-42D4-9C1A-B01A58D67169}" presName="sibTrans" presStyleCnt="0"/>
      <dgm:spPr/>
    </dgm:pt>
    <dgm:pt modelId="{39EB6EC3-1116-4A2D-8135-BA709627D316}" type="pres">
      <dgm:prSet presAssocID="{F9283A01-8D19-4F01-BFAB-9E07381A6AC4}" presName="node" presStyleLbl="node1" presStyleIdx="10" presStyleCnt="12">
        <dgm:presLayoutVars>
          <dgm:bulletEnabled val="1"/>
        </dgm:presLayoutVars>
      </dgm:prSet>
      <dgm:spPr/>
    </dgm:pt>
    <dgm:pt modelId="{8485A090-F5EE-43EF-A1D8-C615644F221A}" type="pres">
      <dgm:prSet presAssocID="{DD53026D-86B3-41B0-8329-858631946F0F}" presName="sibTrans" presStyleCnt="0"/>
      <dgm:spPr/>
    </dgm:pt>
    <dgm:pt modelId="{7D4F87F8-C505-4DEB-868D-BFF6F218A488}" type="pres">
      <dgm:prSet presAssocID="{969C2089-D4B9-4737-B7A5-7445777CD2D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C241A00-9FE3-45E2-9E61-590793F87A12}" srcId="{FADA2F9D-38D1-4A41-B16E-21D0CDACD26B}" destId="{7DEE2C97-1F86-439C-AB2F-3C41C9BB3C91}" srcOrd="8" destOrd="0" parTransId="{5400E265-A5FD-41BF-8E4C-8F2BBB36044E}" sibTransId="{2BB23068-C9E9-4C3A-AE96-A51F838F0969}"/>
    <dgm:cxn modelId="{1EE7E411-10ED-4697-8103-9DB9CA5642EA}" type="presOf" srcId="{7E86344C-C8C2-4621-98A9-D3799F8CD333}" destId="{65413D50-A296-4DFB-AB40-F48B1A8B6059}" srcOrd="0" destOrd="0" presId="urn:microsoft.com/office/officeart/2005/8/layout/default#1"/>
    <dgm:cxn modelId="{FB1D2813-5D7D-4EB6-A586-159F99352CC7}" srcId="{FADA2F9D-38D1-4A41-B16E-21D0CDACD26B}" destId="{733A11C5-2B27-4178-A891-9D158653728F}" srcOrd="5" destOrd="0" parTransId="{CFFD0302-4F77-4A4F-A3BC-B120911B4884}" sibTransId="{3553C6A0-6BBE-49BA-9F10-FEF1CCC4AD3A}"/>
    <dgm:cxn modelId="{BAC24316-73CC-4F24-8F5B-DFA0E21A084B}" type="presOf" srcId="{9C4A87AD-6737-4E51-80B4-13B4562F327D}" destId="{CC514E52-D08D-4DA5-A99A-5AF83F248F49}" srcOrd="0" destOrd="0" presId="urn:microsoft.com/office/officeart/2005/8/layout/default#1"/>
    <dgm:cxn modelId="{F9EF7017-D0CD-48D4-BF92-31D8B256C389}" srcId="{FADA2F9D-38D1-4A41-B16E-21D0CDACD26B}" destId="{1923B18C-F117-48EE-8802-BCB73E84AC9C}" srcOrd="3" destOrd="0" parTransId="{18AA5B3A-14EB-4DFC-8AF6-D9630AE843FF}" sibTransId="{E0360817-0DDD-4387-A99D-98F152E479AC}"/>
    <dgm:cxn modelId="{6DA6051C-AB52-4680-A8CA-74CEB67570AF}" type="presOf" srcId="{1923B18C-F117-48EE-8802-BCB73E84AC9C}" destId="{D0121B6B-2841-4C08-86D4-1ED59DBF8996}" srcOrd="0" destOrd="0" presId="urn:microsoft.com/office/officeart/2005/8/layout/default#1"/>
    <dgm:cxn modelId="{4AE40B25-86BB-4B10-AEA5-8DFD122ECBC6}" srcId="{FADA2F9D-38D1-4A41-B16E-21D0CDACD26B}" destId="{8FA8F15B-041C-4A02-8252-D9B4406DE4D7}" srcOrd="0" destOrd="0" parTransId="{120C544C-37ED-4B55-A185-BAB6C385488E}" sibTransId="{B348304D-CFC7-4B7B-9986-63C2436B4BAB}"/>
    <dgm:cxn modelId="{183F553D-BC48-411B-8013-E1B8CB042B74}" srcId="{FADA2F9D-38D1-4A41-B16E-21D0CDACD26B}" destId="{F9283A01-8D19-4F01-BFAB-9E07381A6AC4}" srcOrd="10" destOrd="0" parTransId="{BE7B4482-373B-496F-B68D-A090CF016C48}" sibTransId="{DD53026D-86B3-41B0-8329-858631946F0F}"/>
    <dgm:cxn modelId="{9C60D25D-B8CC-470C-8C09-B42F44345F6A}" type="presOf" srcId="{8FA8F15B-041C-4A02-8252-D9B4406DE4D7}" destId="{C723FADD-5E99-444C-8FBD-FF9EC83B632D}" srcOrd="0" destOrd="0" presId="urn:microsoft.com/office/officeart/2005/8/layout/default#1"/>
    <dgm:cxn modelId="{93525A45-7ECD-42FC-B2BD-38CC616F18A0}" srcId="{FADA2F9D-38D1-4A41-B16E-21D0CDACD26B}" destId="{9D8E4661-7190-49CC-BE83-DC73DBDEAB43}" srcOrd="6" destOrd="0" parTransId="{E2937698-77DE-490A-9EE7-6925826151C0}" sibTransId="{C333FAB6-16CB-4AB1-8BE5-813AC6123F9F}"/>
    <dgm:cxn modelId="{2A471456-4AA8-43D8-96E0-3A560DDCAE7E}" type="presOf" srcId="{FADA2F9D-38D1-4A41-B16E-21D0CDACD26B}" destId="{2BE9BA42-07BD-4074-BF4B-11FD34D91828}" srcOrd="0" destOrd="0" presId="urn:microsoft.com/office/officeart/2005/8/layout/default#1"/>
    <dgm:cxn modelId="{269F4E7D-F7DD-4DD0-B9BA-B4078898240E}" type="presOf" srcId="{F9283A01-8D19-4F01-BFAB-9E07381A6AC4}" destId="{39EB6EC3-1116-4A2D-8135-BA709627D316}" srcOrd="0" destOrd="0" presId="urn:microsoft.com/office/officeart/2005/8/layout/default#1"/>
    <dgm:cxn modelId="{900C947D-0969-429C-9E5E-A225D9F3E33F}" srcId="{FADA2F9D-38D1-4A41-B16E-21D0CDACD26B}" destId="{ABD54100-5F93-4F4A-9BC6-40B746FC8D27}" srcOrd="7" destOrd="0" parTransId="{206C6E2B-3D6A-4EF5-A8F0-7FB65AA6178D}" sibTransId="{C2A59557-423F-4DD7-AFC1-44DD8A30B7DF}"/>
    <dgm:cxn modelId="{64A40F8F-7863-465B-BADB-EA6A7ADD382A}" type="presOf" srcId="{ABD54100-5F93-4F4A-9BC6-40B746FC8D27}" destId="{AEFCC97F-5080-4F84-A592-01A73A4C4C34}" srcOrd="0" destOrd="0" presId="urn:microsoft.com/office/officeart/2005/8/layout/default#1"/>
    <dgm:cxn modelId="{F2FA019A-54A3-46E8-8B26-5652DB85AA17}" srcId="{FADA2F9D-38D1-4A41-B16E-21D0CDACD26B}" destId="{9C4A87AD-6737-4E51-80B4-13B4562F327D}" srcOrd="1" destOrd="0" parTransId="{DA5F7296-DBEB-475C-BA21-04C8FEA05272}" sibTransId="{F39D87A6-C1CB-401E-8B44-513D0D574258}"/>
    <dgm:cxn modelId="{74A0D0A1-2717-47CA-B374-4FE40C69A315}" srcId="{FADA2F9D-38D1-4A41-B16E-21D0CDACD26B}" destId="{E19E61C9-F368-4F85-A685-3EAE324C88C6}" srcOrd="2" destOrd="0" parTransId="{06DE7B55-971F-458F-BF1A-E6230A6513A8}" sibTransId="{91B29394-6859-4374-AE72-8153C8DCBB84}"/>
    <dgm:cxn modelId="{A0AAA5A4-EFB9-4E50-B03E-F4B4355771B1}" type="presOf" srcId="{9D8E4661-7190-49CC-BE83-DC73DBDEAB43}" destId="{C016D9F9-A821-4C16-A7FE-04F5E417D51B}" srcOrd="0" destOrd="0" presId="urn:microsoft.com/office/officeart/2005/8/layout/default#1"/>
    <dgm:cxn modelId="{15DC61A8-8BA6-4DF6-879F-3FBB8D22EB3D}" type="presOf" srcId="{733A11C5-2B27-4178-A891-9D158653728F}" destId="{1012B325-8989-4C21-A060-7EAD8833555C}" srcOrd="0" destOrd="0" presId="urn:microsoft.com/office/officeart/2005/8/layout/default#1"/>
    <dgm:cxn modelId="{5DFCEBAA-10B8-4F8E-8B6B-D1D9D9EADBA5}" srcId="{FADA2F9D-38D1-4A41-B16E-21D0CDACD26B}" destId="{CCC49249-EBFF-4F59-8A62-8161A7AEBE5E}" srcOrd="4" destOrd="0" parTransId="{E52D36EE-F48A-460B-A257-2AB6485423AD}" sibTransId="{EDE4C2ED-F470-4C61-A6FD-DD5D3ABF1266}"/>
    <dgm:cxn modelId="{D0378BB9-6C42-4C71-ADEF-39A7E2655B45}" srcId="{FADA2F9D-38D1-4A41-B16E-21D0CDACD26B}" destId="{969C2089-D4B9-4737-B7A5-7445777CD2D4}" srcOrd="11" destOrd="0" parTransId="{CEBB63D3-4597-4606-89D6-A9561E9A8FD8}" sibTransId="{1837C00A-F047-4867-B000-65EDFAC8B628}"/>
    <dgm:cxn modelId="{85DBF5BC-F086-43E9-98FC-0D2401AF5F08}" type="presOf" srcId="{969C2089-D4B9-4737-B7A5-7445777CD2D4}" destId="{7D4F87F8-C505-4DEB-868D-BFF6F218A488}" srcOrd="0" destOrd="0" presId="urn:microsoft.com/office/officeart/2005/8/layout/default#1"/>
    <dgm:cxn modelId="{1CC924D3-BEB4-439D-B694-52EF63CEEFE2}" type="presOf" srcId="{7DEE2C97-1F86-439C-AB2F-3C41C9BB3C91}" destId="{907524B3-A7A4-4C78-9657-86BCBC8FF754}" srcOrd="0" destOrd="0" presId="urn:microsoft.com/office/officeart/2005/8/layout/default#1"/>
    <dgm:cxn modelId="{CD93A2D3-543E-4B35-AC32-276A8657EC4D}" type="presOf" srcId="{CCC49249-EBFF-4F59-8A62-8161A7AEBE5E}" destId="{B1F85FC7-AE68-4FA4-99AC-4A4C6E1F5130}" srcOrd="0" destOrd="0" presId="urn:microsoft.com/office/officeart/2005/8/layout/default#1"/>
    <dgm:cxn modelId="{17DFBCE8-65E3-48F5-8CD5-6F014ABEB049}" type="presOf" srcId="{E19E61C9-F368-4F85-A685-3EAE324C88C6}" destId="{91EAD1FC-E1A0-4E51-BDBC-A59BD905D70C}" srcOrd="0" destOrd="0" presId="urn:microsoft.com/office/officeart/2005/8/layout/default#1"/>
    <dgm:cxn modelId="{FBEEF7F2-89EC-4C7D-A47A-7B075879DE49}" srcId="{FADA2F9D-38D1-4A41-B16E-21D0CDACD26B}" destId="{7E86344C-C8C2-4621-98A9-D3799F8CD333}" srcOrd="9" destOrd="0" parTransId="{EAA67D56-A1CC-49BD-A4B9-3C88C5E3AE4F}" sibTransId="{11FA6C06-7F25-42D4-9C1A-B01A58D67169}"/>
    <dgm:cxn modelId="{D02ADF0F-B2A3-417E-89CF-A2EE6CEDE083}" type="presParOf" srcId="{2BE9BA42-07BD-4074-BF4B-11FD34D91828}" destId="{C723FADD-5E99-444C-8FBD-FF9EC83B632D}" srcOrd="0" destOrd="0" presId="urn:microsoft.com/office/officeart/2005/8/layout/default#1"/>
    <dgm:cxn modelId="{AFC0C1BC-64E2-4C6B-9E47-93360FED940D}" type="presParOf" srcId="{2BE9BA42-07BD-4074-BF4B-11FD34D91828}" destId="{BB374FF4-6148-4289-9EC6-AF119CCF5BA2}" srcOrd="1" destOrd="0" presId="urn:microsoft.com/office/officeart/2005/8/layout/default#1"/>
    <dgm:cxn modelId="{39077768-484D-44F2-8C68-33EA4D61BA9F}" type="presParOf" srcId="{2BE9BA42-07BD-4074-BF4B-11FD34D91828}" destId="{CC514E52-D08D-4DA5-A99A-5AF83F248F49}" srcOrd="2" destOrd="0" presId="urn:microsoft.com/office/officeart/2005/8/layout/default#1"/>
    <dgm:cxn modelId="{053EBEF5-A6D1-4882-B424-2F6CE9A1660E}" type="presParOf" srcId="{2BE9BA42-07BD-4074-BF4B-11FD34D91828}" destId="{8C2D156B-B94C-4F49-8413-0605FA1A8AE7}" srcOrd="3" destOrd="0" presId="urn:microsoft.com/office/officeart/2005/8/layout/default#1"/>
    <dgm:cxn modelId="{F78AC83A-71B1-4421-9951-206D8CEE027A}" type="presParOf" srcId="{2BE9BA42-07BD-4074-BF4B-11FD34D91828}" destId="{91EAD1FC-E1A0-4E51-BDBC-A59BD905D70C}" srcOrd="4" destOrd="0" presId="urn:microsoft.com/office/officeart/2005/8/layout/default#1"/>
    <dgm:cxn modelId="{AD43B228-52F7-4C0B-89B9-5C73FDDC22B5}" type="presParOf" srcId="{2BE9BA42-07BD-4074-BF4B-11FD34D91828}" destId="{6C89BFAB-3164-47DD-B0B6-8C551FC7BC74}" srcOrd="5" destOrd="0" presId="urn:microsoft.com/office/officeart/2005/8/layout/default#1"/>
    <dgm:cxn modelId="{6B56B116-6398-46A7-8504-FBDED68AB1A0}" type="presParOf" srcId="{2BE9BA42-07BD-4074-BF4B-11FD34D91828}" destId="{D0121B6B-2841-4C08-86D4-1ED59DBF8996}" srcOrd="6" destOrd="0" presId="urn:microsoft.com/office/officeart/2005/8/layout/default#1"/>
    <dgm:cxn modelId="{1C9952AB-4CDA-4D74-87D6-0F3C50CCC5F0}" type="presParOf" srcId="{2BE9BA42-07BD-4074-BF4B-11FD34D91828}" destId="{16BECA45-F9F8-4084-9EB9-3333D88E5459}" srcOrd="7" destOrd="0" presId="urn:microsoft.com/office/officeart/2005/8/layout/default#1"/>
    <dgm:cxn modelId="{FED97173-C0C3-4831-96D2-6DA570BAB56B}" type="presParOf" srcId="{2BE9BA42-07BD-4074-BF4B-11FD34D91828}" destId="{B1F85FC7-AE68-4FA4-99AC-4A4C6E1F5130}" srcOrd="8" destOrd="0" presId="urn:microsoft.com/office/officeart/2005/8/layout/default#1"/>
    <dgm:cxn modelId="{DDAB6771-1482-462D-B81F-8302B505BBCD}" type="presParOf" srcId="{2BE9BA42-07BD-4074-BF4B-11FD34D91828}" destId="{073E1FCC-F796-4D15-98C2-D9601A189464}" srcOrd="9" destOrd="0" presId="urn:microsoft.com/office/officeart/2005/8/layout/default#1"/>
    <dgm:cxn modelId="{37C2F2FF-1BD6-4381-B2FC-8EA5F6D3303A}" type="presParOf" srcId="{2BE9BA42-07BD-4074-BF4B-11FD34D91828}" destId="{1012B325-8989-4C21-A060-7EAD8833555C}" srcOrd="10" destOrd="0" presId="urn:microsoft.com/office/officeart/2005/8/layout/default#1"/>
    <dgm:cxn modelId="{BC7BFC4D-23DD-403A-BE5B-23765E12A71A}" type="presParOf" srcId="{2BE9BA42-07BD-4074-BF4B-11FD34D91828}" destId="{E37ACBB0-ECAA-476F-8D54-DD17DF7B6439}" srcOrd="11" destOrd="0" presId="urn:microsoft.com/office/officeart/2005/8/layout/default#1"/>
    <dgm:cxn modelId="{A05C4813-4C9A-4D6C-A7DF-F72760B802E0}" type="presParOf" srcId="{2BE9BA42-07BD-4074-BF4B-11FD34D91828}" destId="{C016D9F9-A821-4C16-A7FE-04F5E417D51B}" srcOrd="12" destOrd="0" presId="urn:microsoft.com/office/officeart/2005/8/layout/default#1"/>
    <dgm:cxn modelId="{F849F6A5-F79E-4B26-8198-C2F56487F665}" type="presParOf" srcId="{2BE9BA42-07BD-4074-BF4B-11FD34D91828}" destId="{1B8DF884-BF6D-4E4D-9450-17D752F57B0D}" srcOrd="13" destOrd="0" presId="urn:microsoft.com/office/officeart/2005/8/layout/default#1"/>
    <dgm:cxn modelId="{69136D97-101D-4520-BE0A-2001E45FE667}" type="presParOf" srcId="{2BE9BA42-07BD-4074-BF4B-11FD34D91828}" destId="{AEFCC97F-5080-4F84-A592-01A73A4C4C34}" srcOrd="14" destOrd="0" presId="urn:microsoft.com/office/officeart/2005/8/layout/default#1"/>
    <dgm:cxn modelId="{6080F64D-904F-4C45-8CC5-215D198F7F58}" type="presParOf" srcId="{2BE9BA42-07BD-4074-BF4B-11FD34D91828}" destId="{3A8B1EA2-BA28-4CCF-8B77-1CAF73916D46}" srcOrd="15" destOrd="0" presId="urn:microsoft.com/office/officeart/2005/8/layout/default#1"/>
    <dgm:cxn modelId="{F87C3F61-2DB7-483B-A3F2-30E6CE8E55EB}" type="presParOf" srcId="{2BE9BA42-07BD-4074-BF4B-11FD34D91828}" destId="{907524B3-A7A4-4C78-9657-86BCBC8FF754}" srcOrd="16" destOrd="0" presId="urn:microsoft.com/office/officeart/2005/8/layout/default#1"/>
    <dgm:cxn modelId="{B7BE38DB-694C-4370-AB75-C3499FE51D21}" type="presParOf" srcId="{2BE9BA42-07BD-4074-BF4B-11FD34D91828}" destId="{682C64F8-EA29-49C8-96BD-CC96558CD2F1}" srcOrd="17" destOrd="0" presId="urn:microsoft.com/office/officeart/2005/8/layout/default#1"/>
    <dgm:cxn modelId="{9DAEF0D8-0D83-40F6-82F1-F6DCD12C3B59}" type="presParOf" srcId="{2BE9BA42-07BD-4074-BF4B-11FD34D91828}" destId="{65413D50-A296-4DFB-AB40-F48B1A8B6059}" srcOrd="18" destOrd="0" presId="urn:microsoft.com/office/officeart/2005/8/layout/default#1"/>
    <dgm:cxn modelId="{192252DA-F2C5-4EF8-AD6E-0D9BB026CDA3}" type="presParOf" srcId="{2BE9BA42-07BD-4074-BF4B-11FD34D91828}" destId="{A3C0417B-7C2A-435D-9D13-90DD222DA81E}" srcOrd="19" destOrd="0" presId="urn:microsoft.com/office/officeart/2005/8/layout/default#1"/>
    <dgm:cxn modelId="{1FE44CED-D70F-447B-921A-25C2297A249F}" type="presParOf" srcId="{2BE9BA42-07BD-4074-BF4B-11FD34D91828}" destId="{39EB6EC3-1116-4A2D-8135-BA709627D316}" srcOrd="20" destOrd="0" presId="urn:microsoft.com/office/officeart/2005/8/layout/default#1"/>
    <dgm:cxn modelId="{FFD39D97-4BA6-4B5C-B62B-656956670F8C}" type="presParOf" srcId="{2BE9BA42-07BD-4074-BF4B-11FD34D91828}" destId="{8485A090-F5EE-43EF-A1D8-C615644F221A}" srcOrd="21" destOrd="0" presId="urn:microsoft.com/office/officeart/2005/8/layout/default#1"/>
    <dgm:cxn modelId="{E187E5F4-91AD-4D46-8DF6-4DD1706B3843}" type="presParOf" srcId="{2BE9BA42-07BD-4074-BF4B-11FD34D91828}" destId="{7D4F87F8-C505-4DEB-868D-BFF6F218A488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A80DA-EB05-4E2B-82FB-09799E07AD15}">
      <dsp:nvSpPr>
        <dsp:cNvPr id="0" name=""/>
        <dsp:cNvSpPr/>
      </dsp:nvSpPr>
      <dsp:spPr>
        <a:xfrm>
          <a:off x="273350" y="1731"/>
          <a:ext cx="1667619" cy="6670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>
              <a:latin typeface="Calibri" pitchFamily="34" charset="0"/>
            </a:rPr>
            <a:t>R&amp;S</a:t>
          </a:r>
          <a:endParaRPr lang="it-IT" sz="2200" kern="1200" dirty="0">
            <a:latin typeface="Calibri" pitchFamily="34" charset="0"/>
          </a:endParaRPr>
        </a:p>
      </dsp:txBody>
      <dsp:txXfrm>
        <a:off x="606874" y="1731"/>
        <a:ext cx="1000572" cy="667047"/>
      </dsp:txXfrm>
    </dsp:sp>
    <dsp:sp modelId="{ADC1F60D-671A-4CFA-B389-060B10D96A2C}">
      <dsp:nvSpPr>
        <dsp:cNvPr id="0" name=""/>
        <dsp:cNvSpPr/>
      </dsp:nvSpPr>
      <dsp:spPr>
        <a:xfrm>
          <a:off x="1724179" y="58430"/>
          <a:ext cx="1384123" cy="5536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libri" pitchFamily="34" charset="0"/>
            </a:rPr>
            <a:t>Ricerca di Sistema 100%</a:t>
          </a:r>
        </a:p>
      </dsp:txBody>
      <dsp:txXfrm>
        <a:off x="2001004" y="58430"/>
        <a:ext cx="830474" cy="553649"/>
      </dsp:txXfrm>
    </dsp:sp>
    <dsp:sp modelId="{77609A43-4C10-48EB-B04C-D0FE2B5F81C8}">
      <dsp:nvSpPr>
        <dsp:cNvPr id="0" name=""/>
        <dsp:cNvSpPr/>
      </dsp:nvSpPr>
      <dsp:spPr>
        <a:xfrm>
          <a:off x="2914525" y="58430"/>
          <a:ext cx="1384123" cy="5536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1300" kern="1200" dirty="0">
            <a:latin typeface="Calibri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300" kern="1200" dirty="0">
              <a:latin typeface="Calibri" pitchFamily="34" charset="0"/>
            </a:rPr>
            <a:t>50 M€     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300" kern="1200" dirty="0">
              <a:latin typeface="Calibri" pitchFamily="34" charset="0"/>
            </a:rPr>
            <a:t>3 anni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latin typeface="Calibri" pitchFamily="34" charset="0"/>
          </a:endParaRPr>
        </a:p>
      </dsp:txBody>
      <dsp:txXfrm>
        <a:off x="3191350" y="58430"/>
        <a:ext cx="830474" cy="553649"/>
      </dsp:txXfrm>
    </dsp:sp>
    <dsp:sp modelId="{C2C2224A-5F69-4822-AED0-8BEC5AA2052C}">
      <dsp:nvSpPr>
        <dsp:cNvPr id="0" name=""/>
        <dsp:cNvSpPr/>
      </dsp:nvSpPr>
      <dsp:spPr>
        <a:xfrm>
          <a:off x="273350" y="762165"/>
          <a:ext cx="1667619" cy="6670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Arial" panose="020B0604020202020204" pitchFamily="34" charset="0"/>
              <a:cs typeface="Arial" panose="020B0604020202020204" pitchFamily="34" charset="0"/>
            </a:rPr>
            <a:t>Pilota</a:t>
          </a:r>
        </a:p>
      </dsp:txBody>
      <dsp:txXfrm>
        <a:off x="606874" y="762165"/>
        <a:ext cx="1000572" cy="667047"/>
      </dsp:txXfrm>
    </dsp:sp>
    <dsp:sp modelId="{210744B8-6DB0-410C-8DCC-B2E19ED43ECC}">
      <dsp:nvSpPr>
        <dsp:cNvPr id="0" name=""/>
        <dsp:cNvSpPr/>
      </dsp:nvSpPr>
      <dsp:spPr>
        <a:xfrm>
          <a:off x="1724179" y="818864"/>
          <a:ext cx="1384123" cy="5536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libri" pitchFamily="34" charset="0"/>
            </a:rPr>
            <a:t>AEEGSI         +2% WACC</a:t>
          </a:r>
        </a:p>
      </dsp:txBody>
      <dsp:txXfrm>
        <a:off x="2001004" y="818864"/>
        <a:ext cx="830474" cy="553649"/>
      </dsp:txXfrm>
    </dsp:sp>
    <dsp:sp modelId="{97F22BC5-9346-470D-903D-61A7E031FE54}">
      <dsp:nvSpPr>
        <dsp:cNvPr id="0" name=""/>
        <dsp:cNvSpPr/>
      </dsp:nvSpPr>
      <dsp:spPr>
        <a:xfrm>
          <a:off x="2914525" y="818864"/>
          <a:ext cx="1384123" cy="5536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libri" pitchFamily="34" charset="0"/>
            </a:rPr>
            <a:t>16,5 </a:t>
          </a:r>
          <a:r>
            <a:rPr lang="it-IT" sz="1300" kern="1200" dirty="0" err="1">
              <a:latin typeface="Calibri" pitchFamily="34" charset="0"/>
            </a:rPr>
            <a:t>M€</a:t>
          </a:r>
          <a:r>
            <a:rPr lang="it-IT" sz="1300" kern="1200" dirty="0">
              <a:latin typeface="Calibri" pitchFamily="34" charset="0"/>
            </a:rPr>
            <a:t>       8 progetti</a:t>
          </a:r>
        </a:p>
      </dsp:txBody>
      <dsp:txXfrm>
        <a:off x="3191350" y="818864"/>
        <a:ext cx="830474" cy="553649"/>
      </dsp:txXfrm>
    </dsp:sp>
    <dsp:sp modelId="{E896689A-3105-4CEC-9A16-C71A846EC65C}">
      <dsp:nvSpPr>
        <dsp:cNvPr id="0" name=""/>
        <dsp:cNvSpPr/>
      </dsp:nvSpPr>
      <dsp:spPr>
        <a:xfrm>
          <a:off x="273350" y="1522599"/>
          <a:ext cx="1667619" cy="6670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Calibri" pitchFamily="34" charset="0"/>
            </a:rPr>
            <a:t>Demo</a:t>
          </a:r>
          <a:endParaRPr lang="it-IT" sz="2200" kern="1200" dirty="0"/>
        </a:p>
      </dsp:txBody>
      <dsp:txXfrm>
        <a:off x="606874" y="1522599"/>
        <a:ext cx="1000572" cy="667047"/>
      </dsp:txXfrm>
    </dsp:sp>
    <dsp:sp modelId="{76A5E65C-495A-4B5A-A622-83F14E4AC39A}">
      <dsp:nvSpPr>
        <dsp:cNvPr id="0" name=""/>
        <dsp:cNvSpPr/>
      </dsp:nvSpPr>
      <dsp:spPr>
        <a:xfrm>
          <a:off x="1724179" y="1579298"/>
          <a:ext cx="1384123" cy="5536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libri" pitchFamily="34" charset="0"/>
            </a:rPr>
            <a:t>POI Energia 100%</a:t>
          </a:r>
        </a:p>
      </dsp:txBody>
      <dsp:txXfrm>
        <a:off x="2001004" y="1579298"/>
        <a:ext cx="830474" cy="553649"/>
      </dsp:txXfrm>
    </dsp:sp>
    <dsp:sp modelId="{59D3E137-9CCB-4CFB-9498-F5FC6ECE6E10}">
      <dsp:nvSpPr>
        <dsp:cNvPr id="0" name=""/>
        <dsp:cNvSpPr/>
      </dsp:nvSpPr>
      <dsp:spPr>
        <a:xfrm>
          <a:off x="2914525" y="1579298"/>
          <a:ext cx="1384123" cy="5536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libri" pitchFamily="34" charset="0"/>
            </a:rPr>
            <a:t>200 </a:t>
          </a:r>
          <a:r>
            <a:rPr lang="it-IT" sz="1300" kern="1200" dirty="0" err="1">
              <a:latin typeface="Calibri" pitchFamily="34" charset="0"/>
            </a:rPr>
            <a:t>M€</a:t>
          </a:r>
          <a:r>
            <a:rPr lang="it-IT" sz="1300" kern="1200" dirty="0">
              <a:latin typeface="Calibri" pitchFamily="34" charset="0"/>
            </a:rPr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libri" pitchFamily="34" charset="0"/>
            </a:rPr>
            <a:t>3 anni</a:t>
          </a:r>
        </a:p>
      </dsp:txBody>
      <dsp:txXfrm>
        <a:off x="3191350" y="1579298"/>
        <a:ext cx="830474" cy="553649"/>
      </dsp:txXfrm>
    </dsp:sp>
    <dsp:sp modelId="{12596026-8722-4F88-B79C-E7F2F3F506F7}">
      <dsp:nvSpPr>
        <dsp:cNvPr id="0" name=""/>
        <dsp:cNvSpPr/>
      </dsp:nvSpPr>
      <dsp:spPr>
        <a:xfrm>
          <a:off x="273350" y="2283034"/>
          <a:ext cx="1667619" cy="6670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Calibri" pitchFamily="34" charset="0"/>
            </a:rPr>
            <a:t>NER 300</a:t>
          </a:r>
        </a:p>
      </dsp:txBody>
      <dsp:txXfrm>
        <a:off x="606874" y="2283034"/>
        <a:ext cx="1000572" cy="667047"/>
      </dsp:txXfrm>
    </dsp:sp>
    <dsp:sp modelId="{C63445FF-54A9-4514-B468-B4D4F304287D}">
      <dsp:nvSpPr>
        <dsp:cNvPr id="0" name=""/>
        <dsp:cNvSpPr/>
      </dsp:nvSpPr>
      <dsp:spPr>
        <a:xfrm>
          <a:off x="1724179" y="2339733"/>
          <a:ext cx="1384123" cy="5536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libri" pitchFamily="34" charset="0"/>
            </a:rPr>
            <a:t>BEI             50%</a:t>
          </a:r>
        </a:p>
      </dsp:txBody>
      <dsp:txXfrm>
        <a:off x="2001004" y="2339733"/>
        <a:ext cx="830474" cy="553649"/>
      </dsp:txXfrm>
    </dsp:sp>
    <dsp:sp modelId="{4C26A2C7-F026-4DA6-B526-AD5B357CD668}">
      <dsp:nvSpPr>
        <dsp:cNvPr id="0" name=""/>
        <dsp:cNvSpPr/>
      </dsp:nvSpPr>
      <dsp:spPr>
        <a:xfrm>
          <a:off x="2914525" y="2339733"/>
          <a:ext cx="1384123" cy="5536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libri" pitchFamily="34" charset="0"/>
            </a:rPr>
            <a:t>Puglia </a:t>
          </a:r>
          <a:r>
            <a:rPr lang="it-IT" sz="1300" kern="1200" dirty="0" err="1">
              <a:latin typeface="Calibri" pitchFamily="34" charset="0"/>
            </a:rPr>
            <a:t>ActiveGrid</a:t>
          </a:r>
          <a:endParaRPr lang="it-IT" sz="1300" kern="1200" dirty="0">
            <a:latin typeface="Calibri" pitchFamily="34" charset="0"/>
          </a:endParaRPr>
        </a:p>
      </dsp:txBody>
      <dsp:txXfrm>
        <a:off x="3191350" y="2339733"/>
        <a:ext cx="830474" cy="553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3FADD-5E99-444C-8FBD-FF9EC83B632D}">
      <dsp:nvSpPr>
        <dsp:cNvPr id="0" name=""/>
        <dsp:cNvSpPr/>
      </dsp:nvSpPr>
      <dsp:spPr>
        <a:xfrm>
          <a:off x="141824" y="1287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Renewable</a:t>
          </a:r>
          <a:r>
            <a:rPr lang="it-IT" sz="8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8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integration</a:t>
          </a:r>
          <a:endParaRPr lang="it-IT" sz="800" b="1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1824" y="1287"/>
        <a:ext cx="759576" cy="455745"/>
      </dsp:txXfrm>
    </dsp:sp>
    <dsp:sp modelId="{CC514E52-D08D-4DA5-A99A-5AF83F248F49}">
      <dsp:nvSpPr>
        <dsp:cNvPr id="0" name=""/>
        <dsp:cNvSpPr/>
      </dsp:nvSpPr>
      <dsp:spPr>
        <a:xfrm>
          <a:off x="977358" y="1287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latin typeface="Arial" panose="020B0604020202020204" pitchFamily="34" charset="0"/>
              <a:cs typeface="Arial" panose="020B0604020202020204" pitchFamily="34" charset="0"/>
            </a:rPr>
            <a:t>Scenario </a:t>
          </a: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endParaRPr lang="it-IT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358" y="1287"/>
        <a:ext cx="759576" cy="455745"/>
      </dsp:txXfrm>
    </dsp:sp>
    <dsp:sp modelId="{91EAD1FC-E1A0-4E51-BDBC-A59BD905D70C}">
      <dsp:nvSpPr>
        <dsp:cNvPr id="0" name=""/>
        <dsp:cNvSpPr/>
      </dsp:nvSpPr>
      <dsp:spPr>
        <a:xfrm>
          <a:off x="141824" y="532991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Planning</a:t>
          </a:r>
        </a:p>
      </dsp:txBody>
      <dsp:txXfrm>
        <a:off x="141824" y="532991"/>
        <a:ext cx="759576" cy="455745"/>
      </dsp:txXfrm>
    </dsp:sp>
    <dsp:sp modelId="{D0121B6B-2841-4C08-86D4-1ED59DBF8996}">
      <dsp:nvSpPr>
        <dsp:cNvPr id="0" name=""/>
        <dsp:cNvSpPr/>
      </dsp:nvSpPr>
      <dsp:spPr>
        <a:xfrm>
          <a:off x="977358" y="532991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Operation</a:t>
          </a:r>
          <a:endParaRPr lang="it-IT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358" y="532991"/>
        <a:ext cx="759576" cy="455745"/>
      </dsp:txXfrm>
    </dsp:sp>
    <dsp:sp modelId="{B1F85FC7-AE68-4FA4-99AC-4A4C6E1F5130}">
      <dsp:nvSpPr>
        <dsp:cNvPr id="0" name=""/>
        <dsp:cNvSpPr/>
      </dsp:nvSpPr>
      <dsp:spPr>
        <a:xfrm>
          <a:off x="141824" y="1064694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latin typeface="Arial" panose="020B0604020202020204" pitchFamily="34" charset="0"/>
              <a:cs typeface="Arial" panose="020B0604020202020204" pitchFamily="34" charset="0"/>
            </a:rPr>
            <a:t>System management</a:t>
          </a:r>
        </a:p>
      </dsp:txBody>
      <dsp:txXfrm>
        <a:off x="141824" y="1064694"/>
        <a:ext cx="759576" cy="455745"/>
      </dsp:txXfrm>
    </dsp:sp>
    <dsp:sp modelId="{1012B325-8989-4C21-A060-7EAD8833555C}">
      <dsp:nvSpPr>
        <dsp:cNvPr id="0" name=""/>
        <dsp:cNvSpPr/>
      </dsp:nvSpPr>
      <dsp:spPr>
        <a:xfrm>
          <a:off x="977358" y="1064694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Component</a:t>
          </a:r>
          <a:r>
            <a:rPr lang="it-IT" sz="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technologies</a:t>
          </a:r>
          <a:r>
            <a:rPr lang="it-IT" sz="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  <a:endParaRPr lang="it-IT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358" y="1064694"/>
        <a:ext cx="759576" cy="455745"/>
      </dsp:txXfrm>
    </dsp:sp>
    <dsp:sp modelId="{C016D9F9-A821-4C16-A7FE-04F5E417D51B}">
      <dsp:nvSpPr>
        <dsp:cNvPr id="0" name=""/>
        <dsp:cNvSpPr/>
      </dsp:nvSpPr>
      <dsp:spPr>
        <a:xfrm>
          <a:off x="113150" y="1624727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latin typeface="Arial" panose="020B0604020202020204" pitchFamily="34" charset="0"/>
              <a:cs typeface="Arial" panose="020B0604020202020204" pitchFamily="34" charset="0"/>
            </a:rPr>
            <a:t>ICT</a:t>
          </a:r>
        </a:p>
      </dsp:txBody>
      <dsp:txXfrm>
        <a:off x="113150" y="1624727"/>
        <a:ext cx="759576" cy="455745"/>
      </dsp:txXfrm>
    </dsp:sp>
    <dsp:sp modelId="{AEFCC97F-5080-4F84-A592-01A73A4C4C34}">
      <dsp:nvSpPr>
        <dsp:cNvPr id="0" name=""/>
        <dsp:cNvSpPr/>
      </dsp:nvSpPr>
      <dsp:spPr>
        <a:xfrm>
          <a:off x="977358" y="1596398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Power</a:t>
          </a:r>
          <a:r>
            <a:rPr lang="it-IT" sz="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electronics</a:t>
          </a:r>
          <a:endParaRPr lang="it-IT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358" y="1596398"/>
        <a:ext cx="759576" cy="455745"/>
      </dsp:txXfrm>
    </dsp:sp>
    <dsp:sp modelId="{907524B3-A7A4-4C78-9657-86BCBC8FF754}">
      <dsp:nvSpPr>
        <dsp:cNvPr id="0" name=""/>
        <dsp:cNvSpPr/>
      </dsp:nvSpPr>
      <dsp:spPr>
        <a:xfrm>
          <a:off x="141824" y="2128101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Storage</a:t>
          </a:r>
          <a:endParaRPr lang="it-IT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824" y="2128101"/>
        <a:ext cx="759576" cy="455745"/>
      </dsp:txXfrm>
    </dsp:sp>
    <dsp:sp modelId="{65413D50-A296-4DFB-AB40-F48B1A8B6059}">
      <dsp:nvSpPr>
        <dsp:cNvPr id="0" name=""/>
        <dsp:cNvSpPr/>
      </dsp:nvSpPr>
      <dsp:spPr>
        <a:xfrm>
          <a:off x="977358" y="2128101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Electric</a:t>
          </a:r>
          <a:r>
            <a:rPr lang="it-IT" sz="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vehicles</a:t>
          </a:r>
          <a:endParaRPr lang="it-IT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358" y="2128101"/>
        <a:ext cx="759576" cy="455745"/>
      </dsp:txXfrm>
    </dsp:sp>
    <dsp:sp modelId="{39EB6EC3-1116-4A2D-8135-BA709627D316}">
      <dsp:nvSpPr>
        <dsp:cNvPr id="0" name=""/>
        <dsp:cNvSpPr/>
      </dsp:nvSpPr>
      <dsp:spPr>
        <a:xfrm>
          <a:off x="141824" y="2659805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latin typeface="Arial" panose="020B0604020202020204" pitchFamily="34" charset="0"/>
              <a:cs typeface="Arial" panose="020B0604020202020204" pitchFamily="34" charset="0"/>
            </a:rPr>
            <a:t>PQ</a:t>
          </a:r>
        </a:p>
      </dsp:txBody>
      <dsp:txXfrm>
        <a:off x="141824" y="2659805"/>
        <a:ext cx="759576" cy="455745"/>
      </dsp:txXfrm>
    </dsp:sp>
    <dsp:sp modelId="{7D4F87F8-C505-4DEB-868D-BFF6F218A488}">
      <dsp:nvSpPr>
        <dsp:cNvPr id="0" name=""/>
        <dsp:cNvSpPr/>
      </dsp:nvSpPr>
      <dsp:spPr>
        <a:xfrm>
          <a:off x="977358" y="2659805"/>
          <a:ext cx="759576" cy="455745"/>
        </a:xfrm>
        <a:prstGeom prst="rect">
          <a:avLst/>
        </a:prstGeom>
        <a:solidFill>
          <a:srgbClr val="28B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 err="1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it-IT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358" y="2659805"/>
        <a:ext cx="759576" cy="45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978D-B11B-4BE6-8804-0E12F7E738D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852B-E218-49B7-8F23-BE331FD9C0A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4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7713"/>
            <a:ext cx="6627813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7459" indent="-275453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413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5419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7425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8648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9871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1095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2318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C1DF92-A932-4730-AE6D-096084E0D59C}" type="slidenum">
              <a:rPr lang="en-US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it-I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95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7713"/>
            <a:ext cx="6627813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549707" y="5343521"/>
            <a:ext cx="5800376" cy="360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8678" indent="-275921"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5289" indent="-219775"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8046" indent="-219775"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90803" indent="-219775" defTabSz="957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2810" indent="-219775" defTabSz="957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4819" indent="-219775" defTabSz="957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6826" indent="-219775" defTabSz="957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8833" indent="-219775" defTabSz="957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A0DB17-A842-42E4-8459-2A66393E2E2E}" type="slidenum">
              <a:rPr lang="en-GB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egnaposto intestazion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Delegazione italiana nei WG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9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7713"/>
            <a:ext cx="6627813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6F28-4521-4A14-A917-890F29BF8996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Delegazione italiana nei WG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69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7713"/>
            <a:ext cx="6627813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64228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538" y="820738"/>
            <a:ext cx="7183437" cy="4041775"/>
          </a:xfrm>
          <a:solidFill>
            <a:schemeClr val="accent1"/>
          </a:solidFill>
          <a:ln w="25400">
            <a:solidFill>
              <a:srgbClr val="89A4A7"/>
            </a:solidFill>
          </a:ln>
        </p:spPr>
      </p:sp>
      <p:sp>
        <p:nvSpPr>
          <p:cNvPr id="80899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89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7713"/>
            <a:ext cx="6627813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880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7459" indent="-275453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413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5419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7425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8648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9871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1095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2318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E2CAB-56AB-413A-A5A6-390B10485F8D}" type="slidenum">
              <a:rPr lang="en-US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it-I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7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7713"/>
            <a:ext cx="6627813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870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7459" indent="-275453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413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5419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7425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8648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9871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1095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2318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2D5FE5-7ECF-4C1B-9F20-E918DCDCA2DB}" type="slidenum">
              <a:rPr lang="en-US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it-I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9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7713"/>
            <a:ext cx="6627813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890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7459" indent="-275453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413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5419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7425" indent="-219402" defTabSz="9560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8648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9871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1095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2318" indent="-219402" defTabSz="9560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8FD1F2-84B6-495D-BC69-B5524ADA6A59}" type="slidenum">
              <a:rPr lang="en-US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it-I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9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7713"/>
            <a:ext cx="6627813" cy="372903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7255F-083A-4320-90C3-908906888A9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54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7713"/>
            <a:ext cx="6627813" cy="372903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7255F-083A-4320-90C3-908906888A9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04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852B-E218-49B7-8F23-BE331FD9C0A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15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7713"/>
            <a:ext cx="6627813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79471-6555-4D8C-9C15-88342EDD6F0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2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852B-E218-49B7-8F23-BE331FD9C0A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94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171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2054" y="4767263"/>
            <a:ext cx="20574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AC1CB920-5480-49C5-A7DB-25AE5EEFD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/>
          <a:stretch/>
        </p:blipFill>
        <p:spPr>
          <a:xfrm>
            <a:off x="0" y="-6589"/>
            <a:ext cx="9144000" cy="51435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150A4039-6DA6-4FA3-933D-CD857B83233B}"/>
              </a:ext>
            </a:extLst>
          </p:cNvPr>
          <p:cNvSpPr/>
          <p:nvPr userDrawn="1"/>
        </p:nvSpPr>
        <p:spPr>
          <a:xfrm>
            <a:off x="0" y="4239991"/>
            <a:ext cx="9144000" cy="918364"/>
          </a:xfrm>
          <a:prstGeom prst="rect">
            <a:avLst/>
          </a:prstGeom>
          <a:solidFill>
            <a:srgbClr val="00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19" y="2575004"/>
            <a:ext cx="4717201" cy="918365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8CD60DE-B122-4E45-93B3-694991C38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26818" r="6529" b="41978"/>
          <a:stretch/>
        </p:blipFill>
        <p:spPr>
          <a:xfrm>
            <a:off x="229239" y="1388142"/>
            <a:ext cx="4253638" cy="65315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7DBF62B-6B96-49B4-8EE5-B7DA4F29D7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" y="331053"/>
            <a:ext cx="2150772" cy="1094459"/>
          </a:xfrm>
          <a:prstGeom prst="rect">
            <a:avLst/>
          </a:prstGeom>
        </p:spPr>
      </p:pic>
      <p:grpSp>
        <p:nvGrpSpPr>
          <p:cNvPr id="44" name="Gruppo 43">
            <a:extLst>
              <a:ext uri="{FF2B5EF4-FFF2-40B4-BE49-F238E27FC236}">
                <a16:creationId xmlns:a16="http://schemas.microsoft.com/office/drawing/2014/main" id="{26ECD989-11F3-49C0-8CEC-018098024A00}"/>
              </a:ext>
            </a:extLst>
          </p:cNvPr>
          <p:cNvGrpSpPr/>
          <p:nvPr userDrawn="1"/>
        </p:nvGrpSpPr>
        <p:grpSpPr>
          <a:xfrm>
            <a:off x="196505" y="4245965"/>
            <a:ext cx="8947495" cy="973224"/>
            <a:chOff x="196505" y="4290363"/>
            <a:chExt cx="8947495" cy="973224"/>
          </a:xfrm>
        </p:grpSpPr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83E26D54-D089-4096-AFEB-E634A328B3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05" y="4290363"/>
              <a:ext cx="4171931" cy="9732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A7C0B6B6-A151-458C-89A5-F21A5F02D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08" y="4409550"/>
              <a:ext cx="2015792" cy="7488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7" name="Immagine 46">
            <a:extLst>
              <a:ext uri="{FF2B5EF4-FFF2-40B4-BE49-F238E27FC236}">
                <a16:creationId xmlns:a16="http://schemas.microsoft.com/office/drawing/2014/main" id="{6136EFB8-DEE0-4AE4-9558-BC60140AD37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76" y="3220271"/>
            <a:ext cx="2989771" cy="1731417"/>
          </a:xfrm>
          <a:prstGeom prst="rect">
            <a:avLst/>
          </a:prstGeom>
        </p:spPr>
      </p:pic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C85DBFA4-5450-44A1-8455-94FE11F73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119" y="3545991"/>
            <a:ext cx="4685488" cy="4376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522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7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51571"/>
            <a:ext cx="8229600" cy="540749"/>
          </a:xfrm>
          <a:ln w="12700"/>
        </p:spPr>
        <p:txBody>
          <a:bodyPr/>
          <a:lstStyle>
            <a:lvl1pPr>
              <a:defRPr lang="en-GB" sz="2025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2320"/>
            <a:ext cx="8291264" cy="3191600"/>
          </a:xfrm>
        </p:spPr>
        <p:txBody>
          <a:bodyPr/>
          <a:lstStyle>
            <a:lvl1pPr>
              <a:spcBef>
                <a:spcPts val="900"/>
              </a:spcBef>
              <a:defRPr sz="1650" b="1" i="0" cap="none" baseline="0"/>
            </a:lvl1pPr>
            <a:lvl2pPr marL="471488" indent="-201216">
              <a:spcBef>
                <a:spcPts val="450"/>
              </a:spcBef>
              <a:buClr>
                <a:srgbClr val="0F5494"/>
              </a:buClr>
              <a:buFont typeface="Verdana" panose="020B0604030504040204" pitchFamily="34" charset="0"/>
              <a:buChar char="•"/>
              <a:defRPr sz="1350">
                <a:solidFill>
                  <a:srgbClr val="0099CC"/>
                </a:solidFill>
              </a:defRPr>
            </a:lvl2pPr>
            <a:lvl3pPr marL="603647" indent="-119063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>
                <a:solidFill>
                  <a:srgbClr val="000000"/>
                </a:solidFill>
              </a:rPr>
              <a:t>BITS&amp;ENERGY18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75B6-0A7A-4101-8458-64C7915D167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8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094EA20-5DB0-4807-9059-269B2B56E5EE}"/>
              </a:ext>
            </a:extLst>
          </p:cNvPr>
          <p:cNvSpPr/>
          <p:nvPr userDrawn="1"/>
        </p:nvSpPr>
        <p:spPr>
          <a:xfrm>
            <a:off x="0" y="4549588"/>
            <a:ext cx="9144000" cy="593912"/>
          </a:xfrm>
          <a:prstGeom prst="rect">
            <a:avLst/>
          </a:prstGeom>
          <a:solidFill>
            <a:srgbClr val="17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FD9D210-A4BB-4B2B-8822-2F5D4973B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046" r="48168" b="13664"/>
          <a:stretch/>
        </p:blipFill>
        <p:spPr>
          <a:xfrm>
            <a:off x="4836017" y="0"/>
            <a:ext cx="4307983" cy="37871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7656"/>
            <a:ext cx="7886700" cy="3387143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defRPr lang="it-IT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850" indent="-107950" algn="l" defTabSz="685800" rtl="0" eaLnBrk="1" latinLnBrk="0" hangingPunct="1">
              <a:lnSpc>
                <a:spcPct val="100000"/>
              </a:lnSpc>
              <a:defRPr lang="it-IT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888" indent="-82550" algn="l" defTabSz="685800" rtl="0" eaLnBrk="1" latinLnBrk="0" hangingPunct="1">
              <a:lnSpc>
                <a:spcPct val="100000"/>
              </a:lnSpc>
              <a:defRPr lang="it-IT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5350" indent="-90488" algn="l" defTabSz="685800" rtl="0" eaLnBrk="1" latinLnBrk="0" hangingPunct="1">
              <a:lnSpc>
                <a:spcPct val="100000"/>
              </a:lnSpc>
              <a:defRPr lang="it-IT" sz="1050" kern="120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5225" indent="-90488" algn="l" defTabSz="685800" rtl="0" eaLnBrk="1" latinLnBrk="0" hangingPunct="1">
              <a:lnSpc>
                <a:spcPct val="100000"/>
              </a:lnSpc>
              <a:defRPr lang="en-US" sz="1050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38941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1" cap="all" baseline="0">
                <a:solidFill>
                  <a:srgbClr val="171E3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070" y="4754385"/>
            <a:ext cx="569244" cy="273844"/>
          </a:xfrm>
        </p:spPr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54385"/>
            <a:ext cx="6164956" cy="273844"/>
          </a:xfrm>
        </p:spPr>
        <p:txBody>
          <a:bodyPr/>
          <a:lstStyle>
            <a:lvl1pPr algn="l">
              <a:defRPr sz="1200" b="1">
                <a:solidFill>
                  <a:srgbClr val="4CD85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13" y="4162614"/>
            <a:ext cx="2497487" cy="38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8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1927806" cy="273844"/>
          </a:xfrm>
        </p:spPr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4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65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78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5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05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04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2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D85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724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D852"/>
                </a:solidFill>
              </a:defRPr>
            </a:lvl1pPr>
          </a:lstStyle>
          <a:p>
            <a:fld id="{6E3BEE33-CAA8-444B-BE3F-DE0ABF894A6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32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it-IT" sz="1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CD852"/>
        </a:buClr>
        <a:buFont typeface="Wingdings" panose="05000000000000000000" pitchFamily="2" charset="2"/>
        <a:buChar char="§"/>
        <a:defRPr lang="it-IT" sz="1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CD852"/>
        </a:buClr>
        <a:buFont typeface="Wingdings" panose="05000000000000000000" pitchFamily="2" charset="2"/>
        <a:buChar char="§"/>
        <a:defRPr lang="it-IT" sz="1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CD852"/>
        </a:buClr>
        <a:buFont typeface="Wingdings" panose="05000000000000000000" pitchFamily="2" charset="2"/>
        <a:buChar char="§"/>
        <a:defRPr lang="it-IT" sz="1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CD852"/>
        </a:buClr>
        <a:buFont typeface="Wingdings" panose="05000000000000000000" pitchFamily="2" charset="2"/>
        <a:buChar char="§"/>
        <a:defRPr lang="en-US" sz="14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cid:image002.jpg@01D1BCEE.24FE50E0" TargetMode="Externa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31B6DCF-2291-4508-8AB7-FFA5DE1B4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Una nuova </a:t>
            </a:r>
            <a:r>
              <a:rPr lang="it-IT" dirty="0" err="1"/>
              <a:t>governance</a:t>
            </a:r>
            <a:r>
              <a:rPr lang="it-IT" dirty="0"/>
              <a:t> per l’innovazione del sistema energetico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E046B6-A691-4B19-8B93-0B0EAF193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119" y="3545991"/>
            <a:ext cx="5303312" cy="437603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Marcello Capra</a:t>
            </a:r>
          </a:p>
          <a:p>
            <a:r>
              <a:rPr lang="it-IT" dirty="0"/>
              <a:t>Delegato SET </a:t>
            </a:r>
            <a:r>
              <a:rPr lang="it-IT" dirty="0" err="1"/>
              <a:t>Plan</a:t>
            </a:r>
            <a:r>
              <a:rPr lang="it-IT" dirty="0"/>
              <a:t> - Ministero dello Sviluppo Economico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010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6192180" y="249494"/>
            <a:ext cx="1674186" cy="30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2400"/>
              </a:lnSpc>
              <a:spcBef>
                <a:spcPts val="120"/>
              </a:spcBef>
            </a:pPr>
            <a:endParaRPr sz="135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6720" y="1166302"/>
            <a:ext cx="10186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54"/>
              </a:lnSpc>
              <a:spcBef>
                <a:spcPts val="73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6720" y="3217987"/>
            <a:ext cx="10186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54"/>
              </a:lnSpc>
              <a:spcBef>
                <a:spcPts val="73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6DB713-5816-405D-B67B-BE4AB196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3C63-D146-4ED3-B35D-C48AB714BE2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102" name="Segnaposto piè di pagina 10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BITS&amp;ENERGY18</a:t>
            </a:r>
          </a:p>
        </p:txBody>
      </p:sp>
      <p:sp>
        <p:nvSpPr>
          <p:cNvPr id="100" name="object 25">
            <a:extLst>
              <a:ext uri="{FF2B5EF4-FFF2-40B4-BE49-F238E27FC236}">
                <a16:creationId xmlns:a16="http://schemas.microsoft.com/office/drawing/2014/main" id="{B98AFC3C-B253-49D6-9961-2FB933EF47BD}"/>
              </a:ext>
            </a:extLst>
          </p:cNvPr>
          <p:cNvSpPr/>
          <p:nvPr/>
        </p:nvSpPr>
        <p:spPr>
          <a:xfrm>
            <a:off x="-25603" y="-18504"/>
            <a:ext cx="9143999" cy="736663"/>
          </a:xfrm>
          <a:custGeom>
            <a:avLst/>
            <a:gdLst/>
            <a:ahLst/>
            <a:cxnLst/>
            <a:rect l="l" t="t" r="r" b="b"/>
            <a:pathLst>
              <a:path w="9143238" h="982217">
                <a:moveTo>
                  <a:pt x="0" y="982217"/>
                </a:moveTo>
                <a:lnTo>
                  <a:pt x="9143238" y="982217"/>
                </a:lnTo>
                <a:lnTo>
                  <a:pt x="9143238" y="0"/>
                </a:lnTo>
                <a:lnTo>
                  <a:pt x="0" y="0"/>
                </a:lnTo>
                <a:lnTo>
                  <a:pt x="0" y="982217"/>
                </a:lnTo>
                <a:close/>
              </a:path>
            </a:pathLst>
          </a:custGeom>
          <a:solidFill>
            <a:srgbClr val="0F5393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C1EFA9-98C9-478B-8D60-30FCF2A27DE3}"/>
              </a:ext>
            </a:extLst>
          </p:cNvPr>
          <p:cNvGrpSpPr/>
          <p:nvPr/>
        </p:nvGrpSpPr>
        <p:grpSpPr>
          <a:xfrm>
            <a:off x="6793606" y="94142"/>
            <a:ext cx="1765806" cy="1262659"/>
            <a:chOff x="1373955" y="224834"/>
            <a:chExt cx="1062094" cy="738314"/>
          </a:xfrm>
        </p:grpSpPr>
        <p:sp>
          <p:nvSpPr>
            <p:cNvPr id="103" name="object 27">
              <a:extLst>
                <a:ext uri="{FF2B5EF4-FFF2-40B4-BE49-F238E27FC236}">
                  <a16:creationId xmlns:a16="http://schemas.microsoft.com/office/drawing/2014/main" id="{4E736188-1F7E-4EBA-802F-78BEBBB30880}"/>
                </a:ext>
              </a:extLst>
            </p:cNvPr>
            <p:cNvSpPr/>
            <p:nvPr/>
          </p:nvSpPr>
          <p:spPr>
            <a:xfrm>
              <a:off x="1373955" y="225735"/>
              <a:ext cx="522179" cy="191794"/>
            </a:xfrm>
            <a:custGeom>
              <a:avLst/>
              <a:gdLst/>
              <a:ahLst/>
              <a:cxnLst/>
              <a:rect l="l" t="t" r="r" b="b"/>
              <a:pathLst>
                <a:path w="696239" h="255725">
                  <a:moveTo>
                    <a:pt x="59856" y="248007"/>
                  </a:moveTo>
                  <a:lnTo>
                    <a:pt x="0" y="255725"/>
                  </a:lnTo>
                  <a:lnTo>
                    <a:pt x="0" y="228469"/>
                  </a:lnTo>
                  <a:lnTo>
                    <a:pt x="23659" y="225959"/>
                  </a:lnTo>
                  <a:lnTo>
                    <a:pt x="40512" y="224172"/>
                  </a:lnTo>
                  <a:lnTo>
                    <a:pt x="60882" y="222012"/>
                  </a:lnTo>
                  <a:lnTo>
                    <a:pt x="84187" y="219541"/>
                  </a:lnTo>
                  <a:lnTo>
                    <a:pt x="109847" y="216820"/>
                  </a:lnTo>
                  <a:lnTo>
                    <a:pt x="137282" y="213911"/>
                  </a:lnTo>
                  <a:lnTo>
                    <a:pt x="165910" y="210876"/>
                  </a:lnTo>
                  <a:lnTo>
                    <a:pt x="195153" y="207776"/>
                  </a:lnTo>
                  <a:lnTo>
                    <a:pt x="224428" y="204674"/>
                  </a:lnTo>
                  <a:lnTo>
                    <a:pt x="253156" y="201630"/>
                  </a:lnTo>
                  <a:lnTo>
                    <a:pt x="280756" y="198706"/>
                  </a:lnTo>
                  <a:lnTo>
                    <a:pt x="306648" y="195964"/>
                  </a:lnTo>
                  <a:lnTo>
                    <a:pt x="330251" y="193466"/>
                  </a:lnTo>
                  <a:lnTo>
                    <a:pt x="350984" y="191272"/>
                  </a:lnTo>
                  <a:lnTo>
                    <a:pt x="368268" y="189446"/>
                  </a:lnTo>
                  <a:lnTo>
                    <a:pt x="381521" y="188048"/>
                  </a:lnTo>
                  <a:lnTo>
                    <a:pt x="393613" y="186783"/>
                  </a:lnTo>
                  <a:lnTo>
                    <a:pt x="403613" y="185748"/>
                  </a:lnTo>
                  <a:lnTo>
                    <a:pt x="416293" y="184360"/>
                  </a:lnTo>
                  <a:lnTo>
                    <a:pt x="428886" y="182775"/>
                  </a:lnTo>
                  <a:lnTo>
                    <a:pt x="440351" y="181059"/>
                  </a:lnTo>
                  <a:lnTo>
                    <a:pt x="453096" y="178789"/>
                  </a:lnTo>
                  <a:lnTo>
                    <a:pt x="465265" y="176275"/>
                  </a:lnTo>
                  <a:lnTo>
                    <a:pt x="476985" y="173556"/>
                  </a:lnTo>
                  <a:lnTo>
                    <a:pt x="497652" y="167701"/>
                  </a:lnTo>
                  <a:lnTo>
                    <a:pt x="509828" y="163510"/>
                  </a:lnTo>
                  <a:lnTo>
                    <a:pt x="521730" y="158840"/>
                  </a:lnTo>
                  <a:lnTo>
                    <a:pt x="533345" y="153696"/>
                  </a:lnTo>
                  <a:lnTo>
                    <a:pt x="544664" y="148084"/>
                  </a:lnTo>
                  <a:lnTo>
                    <a:pt x="555676" y="142010"/>
                  </a:lnTo>
                  <a:lnTo>
                    <a:pt x="566370" y="135478"/>
                  </a:lnTo>
                  <a:lnTo>
                    <a:pt x="575223" y="129536"/>
                  </a:lnTo>
                  <a:lnTo>
                    <a:pt x="585012" y="122446"/>
                  </a:lnTo>
                  <a:lnTo>
                    <a:pt x="594724" y="114863"/>
                  </a:lnTo>
                  <a:lnTo>
                    <a:pt x="604359" y="106794"/>
                  </a:lnTo>
                  <a:lnTo>
                    <a:pt x="613916" y="98242"/>
                  </a:lnTo>
                  <a:lnTo>
                    <a:pt x="623397" y="89213"/>
                  </a:lnTo>
                  <a:lnTo>
                    <a:pt x="632800" y="79712"/>
                  </a:lnTo>
                  <a:lnTo>
                    <a:pt x="642127" y="69743"/>
                  </a:lnTo>
                  <a:lnTo>
                    <a:pt x="649650" y="61339"/>
                  </a:lnTo>
                  <a:lnTo>
                    <a:pt x="657488" y="52112"/>
                  </a:lnTo>
                  <a:lnTo>
                    <a:pt x="665267" y="42486"/>
                  </a:lnTo>
                  <a:lnTo>
                    <a:pt x="673011" y="32462"/>
                  </a:lnTo>
                  <a:lnTo>
                    <a:pt x="680739" y="22039"/>
                  </a:lnTo>
                  <a:lnTo>
                    <a:pt x="688475" y="11218"/>
                  </a:lnTo>
                  <a:lnTo>
                    <a:pt x="696239" y="0"/>
                  </a:lnTo>
                  <a:lnTo>
                    <a:pt x="696239" y="10822"/>
                  </a:lnTo>
                  <a:lnTo>
                    <a:pt x="679405" y="35253"/>
                  </a:lnTo>
                  <a:lnTo>
                    <a:pt x="664240" y="56156"/>
                  </a:lnTo>
                  <a:lnTo>
                    <a:pt x="649342" y="74953"/>
                  </a:lnTo>
                  <a:lnTo>
                    <a:pt x="629448" y="97264"/>
                  </a:lnTo>
                  <a:lnTo>
                    <a:pt x="611224" y="115842"/>
                  </a:lnTo>
                  <a:lnTo>
                    <a:pt x="592637" y="132471"/>
                  </a:lnTo>
                  <a:lnTo>
                    <a:pt x="573585" y="146701"/>
                  </a:lnTo>
                  <a:lnTo>
                    <a:pt x="551872" y="160099"/>
                  </a:lnTo>
                  <a:lnTo>
                    <a:pt x="529278" y="171449"/>
                  </a:lnTo>
                  <a:lnTo>
                    <a:pt x="505494" y="181012"/>
                  </a:lnTo>
                  <a:lnTo>
                    <a:pt x="480593" y="188787"/>
                  </a:lnTo>
                  <a:lnTo>
                    <a:pt x="457303" y="194616"/>
                  </a:lnTo>
                  <a:lnTo>
                    <a:pt x="431291" y="199610"/>
                  </a:lnTo>
                  <a:lnTo>
                    <a:pt x="404866" y="203383"/>
                  </a:lnTo>
                  <a:lnTo>
                    <a:pt x="383359" y="206211"/>
                  </a:lnTo>
                  <a:lnTo>
                    <a:pt x="350904" y="210434"/>
                  </a:lnTo>
                  <a:lnTo>
                    <a:pt x="329763" y="213173"/>
                  </a:lnTo>
                  <a:lnTo>
                    <a:pt x="304914" y="216388"/>
                  </a:lnTo>
                  <a:lnTo>
                    <a:pt x="276035" y="220120"/>
                  </a:lnTo>
                  <a:lnTo>
                    <a:pt x="242801" y="224411"/>
                  </a:lnTo>
                  <a:lnTo>
                    <a:pt x="204890" y="229303"/>
                  </a:lnTo>
                  <a:lnTo>
                    <a:pt x="161978" y="234838"/>
                  </a:lnTo>
                  <a:lnTo>
                    <a:pt x="113741" y="241059"/>
                  </a:lnTo>
                  <a:lnTo>
                    <a:pt x="59856" y="24800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4" name="object 28">
              <a:extLst>
                <a:ext uri="{FF2B5EF4-FFF2-40B4-BE49-F238E27FC236}">
                  <a16:creationId xmlns:a16="http://schemas.microsoft.com/office/drawing/2014/main" id="{A5EC051F-099A-482A-BF69-3455B786179D}"/>
                </a:ext>
              </a:extLst>
            </p:cNvPr>
            <p:cNvSpPr/>
            <p:nvPr/>
          </p:nvSpPr>
          <p:spPr>
            <a:xfrm>
              <a:off x="1373955" y="267821"/>
              <a:ext cx="522179" cy="177064"/>
            </a:xfrm>
            <a:custGeom>
              <a:avLst/>
              <a:gdLst/>
              <a:ahLst/>
              <a:cxnLst/>
              <a:rect l="l" t="t" r="r" b="b"/>
              <a:pathLst>
                <a:path w="696239" h="236085">
                  <a:moveTo>
                    <a:pt x="0" y="236085"/>
                  </a:moveTo>
                  <a:lnTo>
                    <a:pt x="0" y="209229"/>
                  </a:lnTo>
                  <a:lnTo>
                    <a:pt x="17979" y="207480"/>
                  </a:lnTo>
                  <a:lnTo>
                    <a:pt x="36078" y="205720"/>
                  </a:lnTo>
                  <a:lnTo>
                    <a:pt x="54293" y="203950"/>
                  </a:lnTo>
                  <a:lnTo>
                    <a:pt x="72617" y="202172"/>
                  </a:lnTo>
                  <a:lnTo>
                    <a:pt x="91044" y="200386"/>
                  </a:lnTo>
                  <a:lnTo>
                    <a:pt x="109569" y="198595"/>
                  </a:lnTo>
                  <a:lnTo>
                    <a:pt x="128186" y="196798"/>
                  </a:lnTo>
                  <a:lnTo>
                    <a:pt x="146889" y="194998"/>
                  </a:lnTo>
                  <a:lnTo>
                    <a:pt x="165672" y="193196"/>
                  </a:lnTo>
                  <a:lnTo>
                    <a:pt x="184531" y="191393"/>
                  </a:lnTo>
                  <a:lnTo>
                    <a:pt x="203459" y="189589"/>
                  </a:lnTo>
                  <a:lnTo>
                    <a:pt x="222450" y="187787"/>
                  </a:lnTo>
                  <a:lnTo>
                    <a:pt x="241499" y="185987"/>
                  </a:lnTo>
                  <a:lnTo>
                    <a:pt x="260599" y="184191"/>
                  </a:lnTo>
                  <a:lnTo>
                    <a:pt x="279746" y="182399"/>
                  </a:lnTo>
                  <a:lnTo>
                    <a:pt x="298934" y="180614"/>
                  </a:lnTo>
                  <a:lnTo>
                    <a:pt x="318157" y="178835"/>
                  </a:lnTo>
                  <a:lnTo>
                    <a:pt x="337409" y="177066"/>
                  </a:lnTo>
                  <a:lnTo>
                    <a:pt x="356684" y="175305"/>
                  </a:lnTo>
                  <a:lnTo>
                    <a:pt x="375977" y="173556"/>
                  </a:lnTo>
                  <a:lnTo>
                    <a:pt x="387601" y="172754"/>
                  </a:lnTo>
                  <a:lnTo>
                    <a:pt x="393212" y="172354"/>
                  </a:lnTo>
                  <a:lnTo>
                    <a:pt x="399529" y="171668"/>
                  </a:lnTo>
                  <a:lnTo>
                    <a:pt x="412088" y="170446"/>
                  </a:lnTo>
                  <a:lnTo>
                    <a:pt x="424878" y="169147"/>
                  </a:lnTo>
                  <a:lnTo>
                    <a:pt x="435742" y="168030"/>
                  </a:lnTo>
                  <a:lnTo>
                    <a:pt x="448666" y="166330"/>
                  </a:lnTo>
                  <a:lnTo>
                    <a:pt x="460915" y="164298"/>
                  </a:lnTo>
                  <a:lnTo>
                    <a:pt x="472576" y="161932"/>
                  </a:lnTo>
                  <a:lnTo>
                    <a:pt x="492675" y="157391"/>
                  </a:lnTo>
                  <a:lnTo>
                    <a:pt x="505258" y="153841"/>
                  </a:lnTo>
                  <a:lnTo>
                    <a:pt x="517503" y="149826"/>
                  </a:lnTo>
                  <a:lnTo>
                    <a:pt x="529392" y="145365"/>
                  </a:lnTo>
                  <a:lnTo>
                    <a:pt x="540910" y="140473"/>
                  </a:lnTo>
                  <a:lnTo>
                    <a:pt x="552039" y="135168"/>
                  </a:lnTo>
                  <a:lnTo>
                    <a:pt x="562763" y="129465"/>
                  </a:lnTo>
                  <a:lnTo>
                    <a:pt x="580176" y="118521"/>
                  </a:lnTo>
                  <a:lnTo>
                    <a:pt x="590158" y="111468"/>
                  </a:lnTo>
                  <a:lnTo>
                    <a:pt x="600138" y="103857"/>
                  </a:lnTo>
                  <a:lnTo>
                    <a:pt x="610100" y="95703"/>
                  </a:lnTo>
                  <a:lnTo>
                    <a:pt x="620028" y="87022"/>
                  </a:lnTo>
                  <a:lnTo>
                    <a:pt x="629907" y="77829"/>
                  </a:lnTo>
                  <a:lnTo>
                    <a:pt x="639722" y="68139"/>
                  </a:lnTo>
                  <a:lnTo>
                    <a:pt x="647428" y="59913"/>
                  </a:lnTo>
                  <a:lnTo>
                    <a:pt x="655387" y="51035"/>
                  </a:lnTo>
                  <a:lnTo>
                    <a:pt x="663388" y="41732"/>
                  </a:lnTo>
                  <a:lnTo>
                    <a:pt x="671453" y="31992"/>
                  </a:lnTo>
                  <a:lnTo>
                    <a:pt x="679602" y="21799"/>
                  </a:lnTo>
                  <a:lnTo>
                    <a:pt x="687857" y="11140"/>
                  </a:lnTo>
                  <a:lnTo>
                    <a:pt x="696239" y="0"/>
                  </a:lnTo>
                  <a:lnTo>
                    <a:pt x="696239" y="10020"/>
                  </a:lnTo>
                  <a:lnTo>
                    <a:pt x="684938" y="25592"/>
                  </a:lnTo>
                  <a:lnTo>
                    <a:pt x="677003" y="36282"/>
                  </a:lnTo>
                  <a:lnTo>
                    <a:pt x="669035" y="46720"/>
                  </a:lnTo>
                  <a:lnTo>
                    <a:pt x="661113" y="56709"/>
                  </a:lnTo>
                  <a:lnTo>
                    <a:pt x="653320" y="66052"/>
                  </a:lnTo>
                  <a:lnTo>
                    <a:pt x="645734" y="74553"/>
                  </a:lnTo>
                  <a:lnTo>
                    <a:pt x="636291" y="84579"/>
                  </a:lnTo>
                  <a:lnTo>
                    <a:pt x="626820" y="94268"/>
                  </a:lnTo>
                  <a:lnTo>
                    <a:pt x="617397" y="103458"/>
                  </a:lnTo>
                  <a:lnTo>
                    <a:pt x="607969" y="112124"/>
                  </a:lnTo>
                  <a:lnTo>
                    <a:pt x="598485" y="120244"/>
                  </a:lnTo>
                  <a:lnTo>
                    <a:pt x="588893" y="127794"/>
                  </a:lnTo>
                  <a:lnTo>
                    <a:pt x="579140" y="134750"/>
                  </a:lnTo>
                  <a:lnTo>
                    <a:pt x="569176" y="141089"/>
                  </a:lnTo>
                  <a:lnTo>
                    <a:pt x="559741" y="146521"/>
                  </a:lnTo>
                  <a:lnTo>
                    <a:pt x="548812" y="152218"/>
                  </a:lnTo>
                  <a:lnTo>
                    <a:pt x="537495" y="157510"/>
                  </a:lnTo>
                  <a:lnTo>
                    <a:pt x="525810" y="162388"/>
                  </a:lnTo>
                  <a:lnTo>
                    <a:pt x="513777" y="166843"/>
                  </a:lnTo>
                  <a:lnTo>
                    <a:pt x="501415" y="170863"/>
                  </a:lnTo>
                  <a:lnTo>
                    <a:pt x="488744" y="174440"/>
                  </a:lnTo>
                  <a:lnTo>
                    <a:pt x="475783" y="177564"/>
                  </a:lnTo>
                  <a:lnTo>
                    <a:pt x="464914" y="180022"/>
                  </a:lnTo>
                  <a:lnTo>
                    <a:pt x="452835" y="182362"/>
                  </a:lnTo>
                  <a:lnTo>
                    <a:pt x="440063" y="184469"/>
                  </a:lnTo>
                  <a:lnTo>
                    <a:pt x="426481" y="186382"/>
                  </a:lnTo>
                  <a:lnTo>
                    <a:pt x="407833" y="188534"/>
                  </a:lnTo>
                  <a:lnTo>
                    <a:pt x="395216" y="189990"/>
                  </a:lnTo>
                  <a:lnTo>
                    <a:pt x="389204" y="190391"/>
                  </a:lnTo>
                  <a:lnTo>
                    <a:pt x="383592" y="191192"/>
                  </a:lnTo>
                  <a:lnTo>
                    <a:pt x="377981" y="191994"/>
                  </a:lnTo>
                  <a:lnTo>
                    <a:pt x="358682" y="194164"/>
                  </a:lnTo>
                  <a:lnTo>
                    <a:pt x="339389" y="196345"/>
                  </a:lnTo>
                  <a:lnTo>
                    <a:pt x="320108" y="198536"/>
                  </a:lnTo>
                  <a:lnTo>
                    <a:pt x="300845" y="200735"/>
                  </a:lnTo>
                  <a:lnTo>
                    <a:pt x="281607" y="202941"/>
                  </a:lnTo>
                  <a:lnTo>
                    <a:pt x="262398" y="205154"/>
                  </a:lnTo>
                  <a:lnTo>
                    <a:pt x="243225" y="207371"/>
                  </a:lnTo>
                  <a:lnTo>
                    <a:pt x="224095" y="209592"/>
                  </a:lnTo>
                  <a:lnTo>
                    <a:pt x="205012" y="211815"/>
                  </a:lnTo>
                  <a:lnTo>
                    <a:pt x="185984" y="214039"/>
                  </a:lnTo>
                  <a:lnTo>
                    <a:pt x="167016" y="216264"/>
                  </a:lnTo>
                  <a:lnTo>
                    <a:pt x="148114" y="218487"/>
                  </a:lnTo>
                  <a:lnTo>
                    <a:pt x="129284" y="220708"/>
                  </a:lnTo>
                  <a:lnTo>
                    <a:pt x="110532" y="222925"/>
                  </a:lnTo>
                  <a:lnTo>
                    <a:pt x="91864" y="225137"/>
                  </a:lnTo>
                  <a:lnTo>
                    <a:pt x="73287" y="227343"/>
                  </a:lnTo>
                  <a:lnTo>
                    <a:pt x="54806" y="229542"/>
                  </a:lnTo>
                  <a:lnTo>
                    <a:pt x="36427" y="231733"/>
                  </a:lnTo>
                  <a:lnTo>
                    <a:pt x="18156" y="233914"/>
                  </a:lnTo>
                  <a:lnTo>
                    <a:pt x="0" y="23608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5" name="object 29">
              <a:extLst>
                <a:ext uri="{FF2B5EF4-FFF2-40B4-BE49-F238E27FC236}">
                  <a16:creationId xmlns:a16="http://schemas.microsoft.com/office/drawing/2014/main" id="{18BD585C-3CEA-47D5-9BF6-204A2078D7E5}"/>
                </a:ext>
              </a:extLst>
            </p:cNvPr>
            <p:cNvSpPr/>
            <p:nvPr/>
          </p:nvSpPr>
          <p:spPr>
            <a:xfrm>
              <a:off x="1373955" y="311109"/>
              <a:ext cx="522179" cy="160830"/>
            </a:xfrm>
            <a:custGeom>
              <a:avLst/>
              <a:gdLst/>
              <a:ahLst/>
              <a:cxnLst/>
              <a:rect l="l" t="t" r="r" b="b"/>
              <a:pathLst>
                <a:path w="696239" h="214440">
                  <a:moveTo>
                    <a:pt x="0" y="214440"/>
                  </a:moveTo>
                  <a:lnTo>
                    <a:pt x="0" y="187184"/>
                  </a:lnTo>
                  <a:lnTo>
                    <a:pt x="418464" y="153114"/>
                  </a:lnTo>
                  <a:lnTo>
                    <a:pt x="428854" y="152099"/>
                  </a:lnTo>
                  <a:lnTo>
                    <a:pt x="441915" y="150604"/>
                  </a:lnTo>
                  <a:lnTo>
                    <a:pt x="454203" y="148938"/>
                  </a:lnTo>
                  <a:lnTo>
                    <a:pt x="465762" y="147102"/>
                  </a:lnTo>
                  <a:lnTo>
                    <a:pt x="485663" y="143390"/>
                  </a:lnTo>
                  <a:lnTo>
                    <a:pt x="498527" y="140436"/>
                  </a:lnTo>
                  <a:lnTo>
                    <a:pt x="510946" y="137109"/>
                  </a:lnTo>
                  <a:lnTo>
                    <a:pt x="522949" y="133398"/>
                  </a:lnTo>
                  <a:lnTo>
                    <a:pt x="534565" y="129291"/>
                  </a:lnTo>
                  <a:lnTo>
                    <a:pt x="545823" y="124778"/>
                  </a:lnTo>
                  <a:lnTo>
                    <a:pt x="556750" y="119846"/>
                  </a:lnTo>
                  <a:lnTo>
                    <a:pt x="573693" y="110849"/>
                  </a:lnTo>
                  <a:lnTo>
                    <a:pt x="584259" y="104553"/>
                  </a:lnTo>
                  <a:lnTo>
                    <a:pt x="594781" y="97729"/>
                  </a:lnTo>
                  <a:lnTo>
                    <a:pt x="605244" y="90366"/>
                  </a:lnTo>
                  <a:lnTo>
                    <a:pt x="615632" y="82453"/>
                  </a:lnTo>
                  <a:lnTo>
                    <a:pt x="625927" y="73979"/>
                  </a:lnTo>
                  <a:lnTo>
                    <a:pt x="636114" y="64933"/>
                  </a:lnTo>
                  <a:lnTo>
                    <a:pt x="644304" y="57226"/>
                  </a:lnTo>
                  <a:lnTo>
                    <a:pt x="652783" y="48855"/>
                  </a:lnTo>
                  <a:lnTo>
                    <a:pt x="661305" y="40046"/>
                  </a:lnTo>
                  <a:lnTo>
                    <a:pt x="669890" y="30777"/>
                  </a:lnTo>
                  <a:lnTo>
                    <a:pt x="678560" y="21027"/>
                  </a:lnTo>
                  <a:lnTo>
                    <a:pt x="687336" y="10775"/>
                  </a:lnTo>
                  <a:lnTo>
                    <a:pt x="696239" y="0"/>
                  </a:lnTo>
                  <a:lnTo>
                    <a:pt x="696239" y="8818"/>
                  </a:lnTo>
                  <a:lnTo>
                    <a:pt x="693568" y="12145"/>
                  </a:lnTo>
                  <a:lnTo>
                    <a:pt x="685129" y="22679"/>
                  </a:lnTo>
                  <a:lnTo>
                    <a:pt x="676821" y="32966"/>
                  </a:lnTo>
                  <a:lnTo>
                    <a:pt x="668605" y="42912"/>
                  </a:lnTo>
                  <a:lnTo>
                    <a:pt x="660444" y="52421"/>
                  </a:lnTo>
                  <a:lnTo>
                    <a:pt x="652298" y="61396"/>
                  </a:lnTo>
                  <a:lnTo>
                    <a:pt x="644131" y="69743"/>
                  </a:lnTo>
                  <a:lnTo>
                    <a:pt x="633548" y="79651"/>
                  </a:lnTo>
                  <a:lnTo>
                    <a:pt x="623667" y="88526"/>
                  </a:lnTo>
                  <a:lnTo>
                    <a:pt x="613666" y="97073"/>
                  </a:lnTo>
                  <a:lnTo>
                    <a:pt x="603561" y="105205"/>
                  </a:lnTo>
                  <a:lnTo>
                    <a:pt x="593364" y="112838"/>
                  </a:lnTo>
                  <a:lnTo>
                    <a:pt x="583090" y="119884"/>
                  </a:lnTo>
                  <a:lnTo>
                    <a:pt x="572751" y="126257"/>
                  </a:lnTo>
                  <a:lnTo>
                    <a:pt x="562362" y="131870"/>
                  </a:lnTo>
                  <a:lnTo>
                    <a:pt x="543117" y="140861"/>
                  </a:lnTo>
                  <a:lnTo>
                    <a:pt x="531745" y="145396"/>
                  </a:lnTo>
                  <a:lnTo>
                    <a:pt x="519972" y="149562"/>
                  </a:lnTo>
                  <a:lnTo>
                    <a:pt x="507784" y="153368"/>
                  </a:lnTo>
                  <a:lnTo>
                    <a:pt x="495164" y="156825"/>
                  </a:lnTo>
                  <a:lnTo>
                    <a:pt x="482097" y="159944"/>
                  </a:lnTo>
                  <a:lnTo>
                    <a:pt x="468568" y="162734"/>
                  </a:lnTo>
                  <a:lnTo>
                    <a:pt x="446541" y="166512"/>
                  </a:lnTo>
                  <a:lnTo>
                    <a:pt x="433687" y="168311"/>
                  </a:lnTo>
                  <a:lnTo>
                    <a:pt x="420068" y="169949"/>
                  </a:lnTo>
                  <a:lnTo>
                    <a:pt x="371968" y="175159"/>
                  </a:lnTo>
                  <a:lnTo>
                    <a:pt x="0" y="21444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6" name="object 30">
              <a:extLst>
                <a:ext uri="{FF2B5EF4-FFF2-40B4-BE49-F238E27FC236}">
                  <a16:creationId xmlns:a16="http://schemas.microsoft.com/office/drawing/2014/main" id="{556D6BEC-BF4C-4439-BB59-8DEE59F1A532}"/>
                </a:ext>
              </a:extLst>
            </p:cNvPr>
            <p:cNvSpPr/>
            <p:nvPr/>
          </p:nvSpPr>
          <p:spPr>
            <a:xfrm>
              <a:off x="1373955" y="396185"/>
              <a:ext cx="522179" cy="130468"/>
            </a:xfrm>
            <a:custGeom>
              <a:avLst/>
              <a:gdLst/>
              <a:ahLst/>
              <a:cxnLst/>
              <a:rect l="l" t="t" r="r" b="b"/>
              <a:pathLst>
                <a:path w="696239" h="173957">
                  <a:moveTo>
                    <a:pt x="0" y="173957"/>
                  </a:moveTo>
                  <a:lnTo>
                    <a:pt x="0" y="146701"/>
                  </a:lnTo>
                  <a:lnTo>
                    <a:pt x="174761" y="135077"/>
                  </a:lnTo>
                  <a:lnTo>
                    <a:pt x="186147" y="134356"/>
                  </a:lnTo>
                  <a:lnTo>
                    <a:pt x="198863" y="133549"/>
                  </a:lnTo>
                  <a:lnTo>
                    <a:pt x="211554" y="132744"/>
                  </a:lnTo>
                  <a:lnTo>
                    <a:pt x="224226" y="131941"/>
                  </a:lnTo>
                  <a:lnTo>
                    <a:pt x="236882" y="131140"/>
                  </a:lnTo>
                  <a:lnTo>
                    <a:pt x="249527" y="130344"/>
                  </a:lnTo>
                  <a:lnTo>
                    <a:pt x="262165" y="129551"/>
                  </a:lnTo>
                  <a:lnTo>
                    <a:pt x="274801" y="128764"/>
                  </a:lnTo>
                  <a:lnTo>
                    <a:pt x="287439" y="127982"/>
                  </a:lnTo>
                  <a:lnTo>
                    <a:pt x="300083" y="127207"/>
                  </a:lnTo>
                  <a:lnTo>
                    <a:pt x="312738" y="126439"/>
                  </a:lnTo>
                  <a:lnTo>
                    <a:pt x="325407" y="125679"/>
                  </a:lnTo>
                  <a:lnTo>
                    <a:pt x="338097" y="124927"/>
                  </a:lnTo>
                  <a:lnTo>
                    <a:pt x="350810" y="124185"/>
                  </a:lnTo>
                  <a:lnTo>
                    <a:pt x="363551" y="123453"/>
                  </a:lnTo>
                  <a:lnTo>
                    <a:pt x="368584" y="123082"/>
                  </a:lnTo>
                  <a:lnTo>
                    <a:pt x="381177" y="122379"/>
                  </a:lnTo>
                  <a:lnTo>
                    <a:pt x="394014" y="121850"/>
                  </a:lnTo>
                  <a:lnTo>
                    <a:pt x="406591" y="121123"/>
                  </a:lnTo>
                  <a:lnTo>
                    <a:pt x="419298" y="120356"/>
                  </a:lnTo>
                  <a:lnTo>
                    <a:pt x="432045" y="119513"/>
                  </a:lnTo>
                  <a:lnTo>
                    <a:pt x="444752" y="118554"/>
                  </a:lnTo>
                  <a:lnTo>
                    <a:pt x="457345" y="117441"/>
                  </a:lnTo>
                  <a:lnTo>
                    <a:pt x="463806" y="116698"/>
                  </a:lnTo>
                  <a:lnTo>
                    <a:pt x="478181" y="114412"/>
                  </a:lnTo>
                  <a:lnTo>
                    <a:pt x="490863" y="111443"/>
                  </a:lnTo>
                  <a:lnTo>
                    <a:pt x="502353" y="107764"/>
                  </a:lnTo>
                  <a:lnTo>
                    <a:pt x="513155" y="103346"/>
                  </a:lnTo>
                  <a:lnTo>
                    <a:pt x="523771" y="98164"/>
                  </a:lnTo>
                  <a:lnTo>
                    <a:pt x="534705" y="92189"/>
                  </a:lnTo>
                  <a:lnTo>
                    <a:pt x="539990" y="89564"/>
                  </a:lnTo>
                  <a:lnTo>
                    <a:pt x="549899" y="85466"/>
                  </a:lnTo>
                  <a:lnTo>
                    <a:pt x="561321" y="81337"/>
                  </a:lnTo>
                  <a:lnTo>
                    <a:pt x="573802" y="77082"/>
                  </a:lnTo>
                  <a:lnTo>
                    <a:pt x="586884" y="72603"/>
                  </a:lnTo>
                  <a:lnTo>
                    <a:pt x="600113" y="67803"/>
                  </a:lnTo>
                  <a:lnTo>
                    <a:pt x="613031" y="62584"/>
                  </a:lnTo>
                  <a:lnTo>
                    <a:pt x="625184" y="56850"/>
                  </a:lnTo>
                  <a:lnTo>
                    <a:pt x="636114" y="50503"/>
                  </a:lnTo>
                  <a:lnTo>
                    <a:pt x="649208" y="41605"/>
                  </a:lnTo>
                  <a:lnTo>
                    <a:pt x="658891" y="34289"/>
                  </a:lnTo>
                  <a:lnTo>
                    <a:pt x="667886" y="26806"/>
                  </a:lnTo>
                  <a:lnTo>
                    <a:pt x="676743" y="18821"/>
                  </a:lnTo>
                  <a:lnTo>
                    <a:pt x="686011" y="9997"/>
                  </a:lnTo>
                  <a:lnTo>
                    <a:pt x="696239" y="0"/>
                  </a:lnTo>
                  <a:lnTo>
                    <a:pt x="696239" y="9619"/>
                  </a:lnTo>
                  <a:lnTo>
                    <a:pt x="684594" y="21473"/>
                  </a:lnTo>
                  <a:lnTo>
                    <a:pt x="674195" y="31470"/>
                  </a:lnTo>
                  <a:lnTo>
                    <a:pt x="662077" y="42612"/>
                  </a:lnTo>
                  <a:lnTo>
                    <a:pt x="649298" y="53648"/>
                  </a:lnTo>
                  <a:lnTo>
                    <a:pt x="636916" y="63330"/>
                  </a:lnTo>
                  <a:lnTo>
                    <a:pt x="619325" y="75639"/>
                  </a:lnTo>
                  <a:lnTo>
                    <a:pt x="608446" y="82742"/>
                  </a:lnTo>
                  <a:lnTo>
                    <a:pt x="597524" y="89414"/>
                  </a:lnTo>
                  <a:lnTo>
                    <a:pt x="586525" y="95616"/>
                  </a:lnTo>
                  <a:lnTo>
                    <a:pt x="575417" y="101312"/>
                  </a:lnTo>
                  <a:lnTo>
                    <a:pt x="564167" y="106461"/>
                  </a:lnTo>
                  <a:lnTo>
                    <a:pt x="552742" y="111028"/>
                  </a:lnTo>
                  <a:lnTo>
                    <a:pt x="535479" y="117061"/>
                  </a:lnTo>
                  <a:lnTo>
                    <a:pt x="523904" y="120518"/>
                  </a:lnTo>
                  <a:lnTo>
                    <a:pt x="511921" y="123652"/>
                  </a:lnTo>
                  <a:lnTo>
                    <a:pt x="499502" y="126469"/>
                  </a:lnTo>
                  <a:lnTo>
                    <a:pt x="486619" y="128975"/>
                  </a:lnTo>
                  <a:lnTo>
                    <a:pt x="473244" y="131174"/>
                  </a:lnTo>
                  <a:lnTo>
                    <a:pt x="459349" y="133073"/>
                  </a:lnTo>
                  <a:lnTo>
                    <a:pt x="438555" y="135493"/>
                  </a:lnTo>
                  <a:lnTo>
                    <a:pt x="425666" y="136671"/>
                  </a:lnTo>
                  <a:lnTo>
                    <a:pt x="411650" y="137883"/>
                  </a:lnTo>
                  <a:lnTo>
                    <a:pt x="364753" y="141490"/>
                  </a:lnTo>
                  <a:lnTo>
                    <a:pt x="353486" y="142401"/>
                  </a:lnTo>
                  <a:lnTo>
                    <a:pt x="340349" y="143480"/>
                  </a:lnTo>
                  <a:lnTo>
                    <a:pt x="327216" y="144575"/>
                  </a:lnTo>
                  <a:lnTo>
                    <a:pt x="314104" y="145684"/>
                  </a:lnTo>
                  <a:lnTo>
                    <a:pt x="301033" y="146803"/>
                  </a:lnTo>
                  <a:lnTo>
                    <a:pt x="288022" y="147929"/>
                  </a:lnTo>
                  <a:lnTo>
                    <a:pt x="275090" y="149061"/>
                  </a:lnTo>
                  <a:lnTo>
                    <a:pt x="262256" y="150193"/>
                  </a:lnTo>
                  <a:lnTo>
                    <a:pt x="249539" y="151325"/>
                  </a:lnTo>
                  <a:lnTo>
                    <a:pt x="236958" y="152452"/>
                  </a:lnTo>
                  <a:lnTo>
                    <a:pt x="224533" y="153573"/>
                  </a:lnTo>
                  <a:lnTo>
                    <a:pt x="212282" y="154683"/>
                  </a:lnTo>
                  <a:lnTo>
                    <a:pt x="200224" y="155780"/>
                  </a:lnTo>
                  <a:lnTo>
                    <a:pt x="188379" y="156861"/>
                  </a:lnTo>
                  <a:lnTo>
                    <a:pt x="176765" y="157924"/>
                  </a:lnTo>
                  <a:lnTo>
                    <a:pt x="0" y="17395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7" name="object 31">
              <a:extLst>
                <a:ext uri="{FF2B5EF4-FFF2-40B4-BE49-F238E27FC236}">
                  <a16:creationId xmlns:a16="http://schemas.microsoft.com/office/drawing/2014/main" id="{172CCC0B-6581-453A-A21D-2B0C44F26535}"/>
                </a:ext>
              </a:extLst>
            </p:cNvPr>
            <p:cNvSpPr/>
            <p:nvPr/>
          </p:nvSpPr>
          <p:spPr>
            <a:xfrm>
              <a:off x="1373955" y="447589"/>
              <a:ext cx="522179" cy="106118"/>
            </a:xfrm>
            <a:custGeom>
              <a:avLst/>
              <a:gdLst/>
              <a:ahLst/>
              <a:cxnLst/>
              <a:rect l="l" t="t" r="r" b="b"/>
              <a:pathLst>
                <a:path w="696239" h="141490">
                  <a:moveTo>
                    <a:pt x="0" y="141490"/>
                  </a:moveTo>
                  <a:lnTo>
                    <a:pt x="0" y="114234"/>
                  </a:lnTo>
                  <a:lnTo>
                    <a:pt x="19033" y="113218"/>
                  </a:lnTo>
                  <a:lnTo>
                    <a:pt x="37902" y="112214"/>
                  </a:lnTo>
                  <a:lnTo>
                    <a:pt x="56614" y="111222"/>
                  </a:lnTo>
                  <a:lnTo>
                    <a:pt x="75179" y="110242"/>
                  </a:lnTo>
                  <a:lnTo>
                    <a:pt x="93605" y="109274"/>
                  </a:lnTo>
                  <a:lnTo>
                    <a:pt x="111903" y="108318"/>
                  </a:lnTo>
                  <a:lnTo>
                    <a:pt x="130080" y="107374"/>
                  </a:lnTo>
                  <a:lnTo>
                    <a:pt x="148146" y="106442"/>
                  </a:lnTo>
                  <a:lnTo>
                    <a:pt x="166109" y="105522"/>
                  </a:lnTo>
                  <a:lnTo>
                    <a:pt x="183980" y="104614"/>
                  </a:lnTo>
                  <a:lnTo>
                    <a:pt x="201766" y="103719"/>
                  </a:lnTo>
                  <a:lnTo>
                    <a:pt x="219477" y="102835"/>
                  </a:lnTo>
                  <a:lnTo>
                    <a:pt x="237122" y="101963"/>
                  </a:lnTo>
                  <a:lnTo>
                    <a:pt x="254710" y="101103"/>
                  </a:lnTo>
                  <a:lnTo>
                    <a:pt x="272250" y="100255"/>
                  </a:lnTo>
                  <a:lnTo>
                    <a:pt x="289750" y="99420"/>
                  </a:lnTo>
                  <a:lnTo>
                    <a:pt x="307221" y="98596"/>
                  </a:lnTo>
                  <a:lnTo>
                    <a:pt x="324671" y="97784"/>
                  </a:lnTo>
                  <a:lnTo>
                    <a:pt x="342108" y="96985"/>
                  </a:lnTo>
                  <a:lnTo>
                    <a:pt x="359543" y="96197"/>
                  </a:lnTo>
                  <a:lnTo>
                    <a:pt x="406440" y="94193"/>
                  </a:lnTo>
                  <a:lnTo>
                    <a:pt x="415659" y="93753"/>
                  </a:lnTo>
                  <a:lnTo>
                    <a:pt x="428783" y="93062"/>
                  </a:lnTo>
                  <a:lnTo>
                    <a:pt x="441176" y="92290"/>
                  </a:lnTo>
                  <a:lnTo>
                    <a:pt x="452936" y="91387"/>
                  </a:lnTo>
                  <a:lnTo>
                    <a:pt x="470655" y="89515"/>
                  </a:lnTo>
                  <a:lnTo>
                    <a:pt x="484004" y="87779"/>
                  </a:lnTo>
                  <a:lnTo>
                    <a:pt x="496881" y="85802"/>
                  </a:lnTo>
                  <a:lnTo>
                    <a:pt x="509299" y="83577"/>
                  </a:lnTo>
                  <a:lnTo>
                    <a:pt x="521270" y="81098"/>
                  </a:lnTo>
                  <a:lnTo>
                    <a:pt x="532808" y="78360"/>
                  </a:lnTo>
                  <a:lnTo>
                    <a:pt x="543924" y="75354"/>
                  </a:lnTo>
                  <a:lnTo>
                    <a:pt x="559206" y="70475"/>
                  </a:lnTo>
                  <a:lnTo>
                    <a:pt x="570980" y="66140"/>
                  </a:lnTo>
                  <a:lnTo>
                    <a:pt x="582681" y="61337"/>
                  </a:lnTo>
                  <a:lnTo>
                    <a:pt x="594296" y="56076"/>
                  </a:lnTo>
                  <a:lnTo>
                    <a:pt x="605812" y="50371"/>
                  </a:lnTo>
                  <a:lnTo>
                    <a:pt x="617217" y="44234"/>
                  </a:lnTo>
                  <a:lnTo>
                    <a:pt x="628499" y="37677"/>
                  </a:lnTo>
                  <a:lnTo>
                    <a:pt x="629619" y="37012"/>
                  </a:lnTo>
                  <a:lnTo>
                    <a:pt x="640497" y="31223"/>
                  </a:lnTo>
                  <a:lnTo>
                    <a:pt x="651450" y="26143"/>
                  </a:lnTo>
                  <a:lnTo>
                    <a:pt x="662491" y="21125"/>
                  </a:lnTo>
                  <a:lnTo>
                    <a:pt x="673629" y="15526"/>
                  </a:lnTo>
                  <a:lnTo>
                    <a:pt x="684874" y="8699"/>
                  </a:lnTo>
                  <a:lnTo>
                    <a:pt x="696239" y="0"/>
                  </a:lnTo>
                  <a:lnTo>
                    <a:pt x="696239" y="801"/>
                  </a:lnTo>
                  <a:lnTo>
                    <a:pt x="684733" y="10539"/>
                  </a:lnTo>
                  <a:lnTo>
                    <a:pt x="674482" y="18790"/>
                  </a:lnTo>
                  <a:lnTo>
                    <a:pt x="664315" y="26570"/>
                  </a:lnTo>
                  <a:lnTo>
                    <a:pt x="654212" y="33901"/>
                  </a:lnTo>
                  <a:lnTo>
                    <a:pt x="644150" y="40802"/>
                  </a:lnTo>
                  <a:lnTo>
                    <a:pt x="634110" y="47297"/>
                  </a:lnTo>
                  <a:lnTo>
                    <a:pt x="617021" y="57637"/>
                  </a:lnTo>
                  <a:lnTo>
                    <a:pt x="605757" y="63842"/>
                  </a:lnTo>
                  <a:lnTo>
                    <a:pt x="594366" y="69624"/>
                  </a:lnTo>
                  <a:lnTo>
                    <a:pt x="582847" y="74966"/>
                  </a:lnTo>
                  <a:lnTo>
                    <a:pt x="571202" y="79851"/>
                  </a:lnTo>
                  <a:lnTo>
                    <a:pt x="559430" y="84261"/>
                  </a:lnTo>
                  <a:lnTo>
                    <a:pt x="547531" y="88181"/>
                  </a:lnTo>
                  <a:lnTo>
                    <a:pt x="531047" y="93069"/>
                  </a:lnTo>
                  <a:lnTo>
                    <a:pt x="519376" y="96038"/>
                  </a:lnTo>
                  <a:lnTo>
                    <a:pt x="507305" y="98735"/>
                  </a:lnTo>
                  <a:lnTo>
                    <a:pt x="494808" y="101169"/>
                  </a:lnTo>
                  <a:lnTo>
                    <a:pt x="481864" y="103354"/>
                  </a:lnTo>
                  <a:lnTo>
                    <a:pt x="468448" y="105300"/>
                  </a:lnTo>
                  <a:lnTo>
                    <a:pt x="454539" y="107019"/>
                  </a:lnTo>
                  <a:lnTo>
                    <a:pt x="434032" y="109036"/>
                  </a:lnTo>
                  <a:lnTo>
                    <a:pt x="421147" y="110055"/>
                  </a:lnTo>
                  <a:lnTo>
                    <a:pt x="407241" y="111028"/>
                  </a:lnTo>
                  <a:lnTo>
                    <a:pt x="360745" y="114234"/>
                  </a:lnTo>
                  <a:lnTo>
                    <a:pt x="342828" y="115503"/>
                  </a:lnTo>
                  <a:lnTo>
                    <a:pt x="324909" y="116783"/>
                  </a:lnTo>
                  <a:lnTo>
                    <a:pt x="306986" y="118075"/>
                  </a:lnTo>
                  <a:lnTo>
                    <a:pt x="289058" y="119378"/>
                  </a:lnTo>
                  <a:lnTo>
                    <a:pt x="271122" y="120691"/>
                  </a:lnTo>
                  <a:lnTo>
                    <a:pt x="253178" y="122015"/>
                  </a:lnTo>
                  <a:lnTo>
                    <a:pt x="235223" y="123350"/>
                  </a:lnTo>
                  <a:lnTo>
                    <a:pt x="217255" y="124694"/>
                  </a:lnTo>
                  <a:lnTo>
                    <a:pt x="199273" y="126048"/>
                  </a:lnTo>
                  <a:lnTo>
                    <a:pt x="181274" y="127411"/>
                  </a:lnTo>
                  <a:lnTo>
                    <a:pt x="163258" y="128784"/>
                  </a:lnTo>
                  <a:lnTo>
                    <a:pt x="145221" y="130165"/>
                  </a:lnTo>
                  <a:lnTo>
                    <a:pt x="127163" y="131554"/>
                  </a:lnTo>
                  <a:lnTo>
                    <a:pt x="109082" y="132951"/>
                  </a:lnTo>
                  <a:lnTo>
                    <a:pt x="90975" y="134357"/>
                  </a:lnTo>
                  <a:lnTo>
                    <a:pt x="72841" y="135770"/>
                  </a:lnTo>
                  <a:lnTo>
                    <a:pt x="54679" y="137190"/>
                  </a:lnTo>
                  <a:lnTo>
                    <a:pt x="36485" y="138617"/>
                  </a:lnTo>
                  <a:lnTo>
                    <a:pt x="18260" y="140050"/>
                  </a:lnTo>
                  <a:lnTo>
                    <a:pt x="0" y="14149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8" name="object 32">
              <a:extLst>
                <a:ext uri="{FF2B5EF4-FFF2-40B4-BE49-F238E27FC236}">
                  <a16:creationId xmlns:a16="http://schemas.microsoft.com/office/drawing/2014/main" id="{EA11005E-DB60-492E-A17F-2EB91447AD09}"/>
                </a:ext>
              </a:extLst>
            </p:cNvPr>
            <p:cNvSpPr/>
            <p:nvPr/>
          </p:nvSpPr>
          <p:spPr>
            <a:xfrm>
              <a:off x="1373955" y="481860"/>
              <a:ext cx="522179" cy="99504"/>
            </a:xfrm>
            <a:custGeom>
              <a:avLst/>
              <a:gdLst/>
              <a:ahLst/>
              <a:cxnLst/>
              <a:rect l="l" t="t" r="r" b="b"/>
              <a:pathLst>
                <a:path w="696239" h="132672">
                  <a:moveTo>
                    <a:pt x="0" y="132672"/>
                  </a:moveTo>
                  <a:lnTo>
                    <a:pt x="0" y="105416"/>
                  </a:lnTo>
                  <a:lnTo>
                    <a:pt x="18136" y="104637"/>
                  </a:lnTo>
                  <a:lnTo>
                    <a:pt x="36232" y="103865"/>
                  </a:lnTo>
                  <a:lnTo>
                    <a:pt x="54288" y="103098"/>
                  </a:lnTo>
                  <a:lnTo>
                    <a:pt x="72306" y="102338"/>
                  </a:lnTo>
                  <a:lnTo>
                    <a:pt x="90286" y="101583"/>
                  </a:lnTo>
                  <a:lnTo>
                    <a:pt x="108230" y="100835"/>
                  </a:lnTo>
                  <a:lnTo>
                    <a:pt x="126140" y="100092"/>
                  </a:lnTo>
                  <a:lnTo>
                    <a:pt x="144016" y="99356"/>
                  </a:lnTo>
                  <a:lnTo>
                    <a:pt x="161859" y="98625"/>
                  </a:lnTo>
                  <a:lnTo>
                    <a:pt x="179671" y="97901"/>
                  </a:lnTo>
                  <a:lnTo>
                    <a:pt x="197453" y="97182"/>
                  </a:lnTo>
                  <a:lnTo>
                    <a:pt x="215206" y="96470"/>
                  </a:lnTo>
                  <a:lnTo>
                    <a:pt x="232931" y="95763"/>
                  </a:lnTo>
                  <a:lnTo>
                    <a:pt x="250630" y="95063"/>
                  </a:lnTo>
                  <a:lnTo>
                    <a:pt x="268304" y="94368"/>
                  </a:lnTo>
                  <a:lnTo>
                    <a:pt x="285954" y="93680"/>
                  </a:lnTo>
                  <a:lnTo>
                    <a:pt x="303581" y="92998"/>
                  </a:lnTo>
                  <a:lnTo>
                    <a:pt x="321186" y="92321"/>
                  </a:lnTo>
                  <a:lnTo>
                    <a:pt x="338771" y="91651"/>
                  </a:lnTo>
                  <a:lnTo>
                    <a:pt x="356336" y="90986"/>
                  </a:lnTo>
                  <a:lnTo>
                    <a:pt x="402431" y="88982"/>
                  </a:lnTo>
                  <a:lnTo>
                    <a:pt x="424822" y="88235"/>
                  </a:lnTo>
                  <a:lnTo>
                    <a:pt x="437032" y="87632"/>
                  </a:lnTo>
                  <a:lnTo>
                    <a:pt x="448527" y="86978"/>
                  </a:lnTo>
                  <a:lnTo>
                    <a:pt x="466004" y="85609"/>
                  </a:lnTo>
                  <a:lnTo>
                    <a:pt x="479472" y="84283"/>
                  </a:lnTo>
                  <a:lnTo>
                    <a:pt x="492361" y="82758"/>
                  </a:lnTo>
                  <a:lnTo>
                    <a:pt x="504739" y="81030"/>
                  </a:lnTo>
                  <a:lnTo>
                    <a:pt x="516677" y="79090"/>
                  </a:lnTo>
                  <a:lnTo>
                    <a:pt x="528246" y="76933"/>
                  </a:lnTo>
                  <a:lnTo>
                    <a:pt x="539515" y="74553"/>
                  </a:lnTo>
                  <a:lnTo>
                    <a:pt x="554464" y="70794"/>
                  </a:lnTo>
                  <a:lnTo>
                    <a:pt x="566623" y="67248"/>
                  </a:lnTo>
                  <a:lnTo>
                    <a:pt x="578676" y="63287"/>
                  </a:lnTo>
                  <a:lnTo>
                    <a:pt x="590615" y="58910"/>
                  </a:lnTo>
                  <a:lnTo>
                    <a:pt x="602436" y="54118"/>
                  </a:lnTo>
                  <a:lnTo>
                    <a:pt x="614130" y="48911"/>
                  </a:lnTo>
                  <a:lnTo>
                    <a:pt x="625693" y="43288"/>
                  </a:lnTo>
                  <a:lnTo>
                    <a:pt x="641939" y="34764"/>
                  </a:lnTo>
                  <a:lnTo>
                    <a:pt x="652677" y="28674"/>
                  </a:lnTo>
                  <a:lnTo>
                    <a:pt x="663458" y="22179"/>
                  </a:lnTo>
                  <a:lnTo>
                    <a:pt x="674301" y="15252"/>
                  </a:lnTo>
                  <a:lnTo>
                    <a:pt x="685222" y="7867"/>
                  </a:lnTo>
                  <a:lnTo>
                    <a:pt x="696239" y="0"/>
                  </a:lnTo>
                  <a:lnTo>
                    <a:pt x="696239" y="11623"/>
                  </a:lnTo>
                  <a:lnTo>
                    <a:pt x="683761" y="20714"/>
                  </a:lnTo>
                  <a:lnTo>
                    <a:pt x="672985" y="28136"/>
                  </a:lnTo>
                  <a:lnTo>
                    <a:pt x="662292" y="35116"/>
                  </a:lnTo>
                  <a:lnTo>
                    <a:pt x="651661" y="41684"/>
                  </a:lnTo>
                  <a:lnTo>
                    <a:pt x="641071" y="47872"/>
                  </a:lnTo>
                  <a:lnTo>
                    <a:pt x="630503" y="53710"/>
                  </a:lnTo>
                  <a:lnTo>
                    <a:pt x="614190" y="61935"/>
                  </a:lnTo>
                  <a:lnTo>
                    <a:pt x="602644" y="67164"/>
                  </a:lnTo>
                  <a:lnTo>
                    <a:pt x="590910" y="72016"/>
                  </a:lnTo>
                  <a:lnTo>
                    <a:pt x="578999" y="76499"/>
                  </a:lnTo>
                  <a:lnTo>
                    <a:pt x="566922" y="80616"/>
                  </a:lnTo>
                  <a:lnTo>
                    <a:pt x="554692" y="84374"/>
                  </a:lnTo>
                  <a:lnTo>
                    <a:pt x="542320" y="87780"/>
                  </a:lnTo>
                  <a:lnTo>
                    <a:pt x="527149" y="91352"/>
                  </a:lnTo>
                  <a:lnTo>
                    <a:pt x="515535" y="93739"/>
                  </a:lnTo>
                  <a:lnTo>
                    <a:pt x="503497" y="95932"/>
                  </a:lnTo>
                  <a:lnTo>
                    <a:pt x="490986" y="97944"/>
                  </a:lnTo>
                  <a:lnTo>
                    <a:pt x="477953" y="99787"/>
                  </a:lnTo>
                  <a:lnTo>
                    <a:pt x="464351" y="101472"/>
                  </a:lnTo>
                  <a:lnTo>
                    <a:pt x="450130" y="103011"/>
                  </a:lnTo>
                  <a:lnTo>
                    <a:pt x="430591" y="104479"/>
                  </a:lnTo>
                  <a:lnTo>
                    <a:pt x="417705" y="105308"/>
                  </a:lnTo>
                  <a:lnTo>
                    <a:pt x="403634" y="106218"/>
                  </a:lnTo>
                  <a:lnTo>
                    <a:pt x="357138" y="109023"/>
                  </a:lnTo>
                  <a:lnTo>
                    <a:pt x="339289" y="110112"/>
                  </a:lnTo>
                  <a:lnTo>
                    <a:pt x="321456" y="111212"/>
                  </a:lnTo>
                  <a:lnTo>
                    <a:pt x="303636" y="112323"/>
                  </a:lnTo>
                  <a:lnTo>
                    <a:pt x="285826" y="113445"/>
                  </a:lnTo>
                  <a:lnTo>
                    <a:pt x="268022" y="114579"/>
                  </a:lnTo>
                  <a:lnTo>
                    <a:pt x="250224" y="115722"/>
                  </a:lnTo>
                  <a:lnTo>
                    <a:pt x="232427" y="116876"/>
                  </a:lnTo>
                  <a:lnTo>
                    <a:pt x="214629" y="118040"/>
                  </a:lnTo>
                  <a:lnTo>
                    <a:pt x="196827" y="119214"/>
                  </a:lnTo>
                  <a:lnTo>
                    <a:pt x="179020" y="120397"/>
                  </a:lnTo>
                  <a:lnTo>
                    <a:pt x="161203" y="121589"/>
                  </a:lnTo>
                  <a:lnTo>
                    <a:pt x="143374" y="122789"/>
                  </a:lnTo>
                  <a:lnTo>
                    <a:pt x="125531" y="123998"/>
                  </a:lnTo>
                  <a:lnTo>
                    <a:pt x="107671" y="125216"/>
                  </a:lnTo>
                  <a:lnTo>
                    <a:pt x="89791" y="126441"/>
                  </a:lnTo>
                  <a:lnTo>
                    <a:pt x="71889" y="127673"/>
                  </a:lnTo>
                  <a:lnTo>
                    <a:pt x="53961" y="128913"/>
                  </a:lnTo>
                  <a:lnTo>
                    <a:pt x="36006" y="130159"/>
                  </a:lnTo>
                  <a:lnTo>
                    <a:pt x="18019" y="131413"/>
                  </a:lnTo>
                  <a:lnTo>
                    <a:pt x="0" y="132672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9" name="object 33">
              <a:extLst>
                <a:ext uri="{FF2B5EF4-FFF2-40B4-BE49-F238E27FC236}">
                  <a16:creationId xmlns:a16="http://schemas.microsoft.com/office/drawing/2014/main" id="{4E3F2BCA-CACB-4A58-9680-FCD1CC179524}"/>
                </a:ext>
              </a:extLst>
            </p:cNvPr>
            <p:cNvSpPr/>
            <p:nvPr/>
          </p:nvSpPr>
          <p:spPr>
            <a:xfrm>
              <a:off x="1373955" y="525150"/>
              <a:ext cx="522179" cy="82369"/>
            </a:xfrm>
            <a:custGeom>
              <a:avLst/>
              <a:gdLst/>
              <a:ahLst/>
              <a:cxnLst/>
              <a:rect l="l" t="t" r="r" b="b"/>
              <a:pathLst>
                <a:path w="696239" h="109825">
                  <a:moveTo>
                    <a:pt x="353931" y="91387"/>
                  </a:moveTo>
                  <a:lnTo>
                    <a:pt x="0" y="109825"/>
                  </a:lnTo>
                  <a:lnTo>
                    <a:pt x="0" y="82970"/>
                  </a:lnTo>
                  <a:lnTo>
                    <a:pt x="399225" y="72148"/>
                  </a:lnTo>
                  <a:lnTo>
                    <a:pt x="408095" y="71945"/>
                  </a:lnTo>
                  <a:lnTo>
                    <a:pt x="421514" y="71578"/>
                  </a:lnTo>
                  <a:lnTo>
                    <a:pt x="433634" y="71128"/>
                  </a:lnTo>
                  <a:lnTo>
                    <a:pt x="444919" y="70544"/>
                  </a:lnTo>
                  <a:lnTo>
                    <a:pt x="447459" y="70426"/>
                  </a:lnTo>
                  <a:lnTo>
                    <a:pt x="461699" y="69629"/>
                  </a:lnTo>
                  <a:lnTo>
                    <a:pt x="475244" y="68646"/>
                  </a:lnTo>
                  <a:lnTo>
                    <a:pt x="488179" y="67476"/>
                  </a:lnTo>
                  <a:lnTo>
                    <a:pt x="500588" y="66118"/>
                  </a:lnTo>
                  <a:lnTo>
                    <a:pt x="512556" y="64574"/>
                  </a:lnTo>
                  <a:lnTo>
                    <a:pt x="524167" y="62843"/>
                  </a:lnTo>
                  <a:lnTo>
                    <a:pt x="535506" y="60925"/>
                  </a:lnTo>
                  <a:lnTo>
                    <a:pt x="550099" y="57972"/>
                  </a:lnTo>
                  <a:lnTo>
                    <a:pt x="562577" y="55076"/>
                  </a:lnTo>
                  <a:lnTo>
                    <a:pt x="574950" y="51852"/>
                  </a:lnTo>
                  <a:lnTo>
                    <a:pt x="587195" y="48299"/>
                  </a:lnTo>
                  <a:lnTo>
                    <a:pt x="599283" y="44419"/>
                  </a:lnTo>
                  <a:lnTo>
                    <a:pt x="611189" y="40210"/>
                  </a:lnTo>
                  <a:lnTo>
                    <a:pt x="622887" y="35673"/>
                  </a:lnTo>
                  <a:lnTo>
                    <a:pt x="638880" y="29138"/>
                  </a:lnTo>
                  <a:lnTo>
                    <a:pt x="650166" y="24065"/>
                  </a:lnTo>
                  <a:lnTo>
                    <a:pt x="661517" y="18605"/>
                  </a:lnTo>
                  <a:lnTo>
                    <a:pt x="672961" y="12768"/>
                  </a:lnTo>
                  <a:lnTo>
                    <a:pt x="684526" y="6563"/>
                  </a:lnTo>
                  <a:lnTo>
                    <a:pt x="696239" y="0"/>
                  </a:lnTo>
                  <a:lnTo>
                    <a:pt x="696239" y="10822"/>
                  </a:lnTo>
                  <a:lnTo>
                    <a:pt x="683141" y="18427"/>
                  </a:lnTo>
                  <a:lnTo>
                    <a:pt x="671768" y="24744"/>
                  </a:lnTo>
                  <a:lnTo>
                    <a:pt x="660477" y="30719"/>
                  </a:lnTo>
                  <a:lnTo>
                    <a:pt x="649248" y="36343"/>
                  </a:lnTo>
                  <a:lnTo>
                    <a:pt x="638061" y="41605"/>
                  </a:lnTo>
                  <a:lnTo>
                    <a:pt x="626895" y="46495"/>
                  </a:lnTo>
                  <a:lnTo>
                    <a:pt x="611362" y="52790"/>
                  </a:lnTo>
                  <a:lnTo>
                    <a:pt x="599511" y="57132"/>
                  </a:lnTo>
                  <a:lnTo>
                    <a:pt x="587479" y="61161"/>
                  </a:lnTo>
                  <a:lnTo>
                    <a:pt x="575285" y="64878"/>
                  </a:lnTo>
                  <a:lnTo>
                    <a:pt x="562947" y="68282"/>
                  </a:lnTo>
                  <a:lnTo>
                    <a:pt x="550483" y="71373"/>
                  </a:lnTo>
                  <a:lnTo>
                    <a:pt x="537911" y="74152"/>
                  </a:lnTo>
                  <a:lnTo>
                    <a:pt x="523199" y="76988"/>
                  </a:lnTo>
                  <a:lnTo>
                    <a:pt x="511480" y="78982"/>
                  </a:lnTo>
                  <a:lnTo>
                    <a:pt x="499392" y="80810"/>
                  </a:lnTo>
                  <a:lnTo>
                    <a:pt x="486875" y="82477"/>
                  </a:lnTo>
                  <a:lnTo>
                    <a:pt x="473865" y="83990"/>
                  </a:lnTo>
                  <a:lnTo>
                    <a:pt x="460302" y="85354"/>
                  </a:lnTo>
                  <a:lnTo>
                    <a:pt x="446122" y="86577"/>
                  </a:lnTo>
                  <a:lnTo>
                    <a:pt x="426860" y="87659"/>
                  </a:lnTo>
                  <a:lnTo>
                    <a:pt x="413980" y="88321"/>
                  </a:lnTo>
                  <a:lnTo>
                    <a:pt x="400026" y="88982"/>
                  </a:lnTo>
                  <a:lnTo>
                    <a:pt x="353931" y="9138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0" name="object 34">
              <a:extLst>
                <a:ext uri="{FF2B5EF4-FFF2-40B4-BE49-F238E27FC236}">
                  <a16:creationId xmlns:a16="http://schemas.microsoft.com/office/drawing/2014/main" id="{79D78836-656B-4127-BD78-B7CAF752F502}"/>
                </a:ext>
              </a:extLst>
            </p:cNvPr>
            <p:cNvSpPr/>
            <p:nvPr/>
          </p:nvSpPr>
          <p:spPr>
            <a:xfrm>
              <a:off x="1373955" y="567537"/>
              <a:ext cx="522179" cy="67639"/>
            </a:xfrm>
            <a:custGeom>
              <a:avLst/>
              <a:gdLst/>
              <a:ahLst/>
              <a:cxnLst/>
              <a:rect l="l" t="t" r="r" b="b"/>
              <a:pathLst>
                <a:path w="696239" h="90185">
                  <a:moveTo>
                    <a:pt x="0" y="90185"/>
                  </a:moveTo>
                  <a:lnTo>
                    <a:pt x="0" y="63330"/>
                  </a:lnTo>
                  <a:lnTo>
                    <a:pt x="350724" y="56916"/>
                  </a:lnTo>
                  <a:lnTo>
                    <a:pt x="358467" y="56860"/>
                  </a:lnTo>
                  <a:lnTo>
                    <a:pt x="371163" y="56646"/>
                  </a:lnTo>
                  <a:lnTo>
                    <a:pt x="383993" y="56516"/>
                  </a:lnTo>
                  <a:lnTo>
                    <a:pt x="405344" y="56150"/>
                  </a:lnTo>
                  <a:lnTo>
                    <a:pt x="418013" y="55893"/>
                  </a:lnTo>
                  <a:lnTo>
                    <a:pt x="430720" y="55579"/>
                  </a:lnTo>
                  <a:lnTo>
                    <a:pt x="443453" y="55187"/>
                  </a:lnTo>
                  <a:lnTo>
                    <a:pt x="456200" y="54697"/>
                  </a:lnTo>
                  <a:lnTo>
                    <a:pt x="468949" y="54086"/>
                  </a:lnTo>
                  <a:lnTo>
                    <a:pt x="481688" y="53335"/>
                  </a:lnTo>
                  <a:lnTo>
                    <a:pt x="494404" y="52421"/>
                  </a:lnTo>
                  <a:lnTo>
                    <a:pt x="507086" y="51325"/>
                  </a:lnTo>
                  <a:lnTo>
                    <a:pt x="519722" y="50025"/>
                  </a:lnTo>
                  <a:lnTo>
                    <a:pt x="532300" y="48499"/>
                  </a:lnTo>
                  <a:lnTo>
                    <a:pt x="546965" y="46399"/>
                  </a:lnTo>
                  <a:lnTo>
                    <a:pt x="559696" y="44251"/>
                  </a:lnTo>
                  <a:lnTo>
                    <a:pt x="572271" y="41819"/>
                  </a:lnTo>
                  <a:lnTo>
                    <a:pt x="584684" y="39104"/>
                  </a:lnTo>
                  <a:lnTo>
                    <a:pt x="596928" y="36106"/>
                  </a:lnTo>
                  <a:lnTo>
                    <a:pt x="608997" y="32824"/>
                  </a:lnTo>
                  <a:lnTo>
                    <a:pt x="620883" y="29260"/>
                  </a:lnTo>
                  <a:lnTo>
                    <a:pt x="636562" y="24238"/>
                  </a:lnTo>
                  <a:lnTo>
                    <a:pt x="648274" y="20096"/>
                  </a:lnTo>
                  <a:lnTo>
                    <a:pt x="660134" y="15582"/>
                  </a:lnTo>
                  <a:lnTo>
                    <a:pt x="672107" y="10716"/>
                  </a:lnTo>
                  <a:lnTo>
                    <a:pt x="684154" y="5515"/>
                  </a:lnTo>
                  <a:lnTo>
                    <a:pt x="696239" y="0"/>
                  </a:lnTo>
                  <a:lnTo>
                    <a:pt x="696239" y="10421"/>
                  </a:lnTo>
                  <a:lnTo>
                    <a:pt x="682604" y="16920"/>
                  </a:lnTo>
                  <a:lnTo>
                    <a:pt x="670706" y="22255"/>
                  </a:lnTo>
                  <a:lnTo>
                    <a:pt x="658874" y="27249"/>
                  </a:lnTo>
                  <a:lnTo>
                    <a:pt x="647140" y="31892"/>
                  </a:lnTo>
                  <a:lnTo>
                    <a:pt x="635535" y="36173"/>
                  </a:lnTo>
                  <a:lnTo>
                    <a:pt x="624089" y="40082"/>
                  </a:lnTo>
                  <a:lnTo>
                    <a:pt x="609078" y="44934"/>
                  </a:lnTo>
                  <a:lnTo>
                    <a:pt x="597071" y="48424"/>
                  </a:lnTo>
                  <a:lnTo>
                    <a:pt x="584849" y="51656"/>
                  </a:lnTo>
                  <a:lnTo>
                    <a:pt x="572436" y="54636"/>
                  </a:lnTo>
                  <a:lnTo>
                    <a:pt x="559858" y="57370"/>
                  </a:lnTo>
                  <a:lnTo>
                    <a:pt x="547139" y="59865"/>
                  </a:lnTo>
                  <a:lnTo>
                    <a:pt x="534304" y="62127"/>
                  </a:lnTo>
                  <a:lnTo>
                    <a:pt x="511401" y="65251"/>
                  </a:lnTo>
                  <a:lnTo>
                    <a:pt x="498685" y="66684"/>
                  </a:lnTo>
                  <a:lnTo>
                    <a:pt x="485951" y="67932"/>
                  </a:lnTo>
                  <a:lnTo>
                    <a:pt x="473209" y="69018"/>
                  </a:lnTo>
                  <a:lnTo>
                    <a:pt x="460472" y="69960"/>
                  </a:lnTo>
                  <a:lnTo>
                    <a:pt x="447750" y="70779"/>
                  </a:lnTo>
                  <a:lnTo>
                    <a:pt x="435057" y="71496"/>
                  </a:lnTo>
                  <a:lnTo>
                    <a:pt x="422403" y="72131"/>
                  </a:lnTo>
                  <a:lnTo>
                    <a:pt x="409800" y="72705"/>
                  </a:lnTo>
                  <a:lnTo>
                    <a:pt x="397260" y="73238"/>
                  </a:lnTo>
                  <a:lnTo>
                    <a:pt x="384795" y="73751"/>
                  </a:lnTo>
                  <a:lnTo>
                    <a:pt x="376497" y="74053"/>
                  </a:lnTo>
                  <a:lnTo>
                    <a:pt x="363811" y="74597"/>
                  </a:lnTo>
                  <a:lnTo>
                    <a:pt x="351125" y="75354"/>
                  </a:lnTo>
                  <a:lnTo>
                    <a:pt x="0" y="9018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1" name="object 35">
              <a:extLst>
                <a:ext uri="{FF2B5EF4-FFF2-40B4-BE49-F238E27FC236}">
                  <a16:creationId xmlns:a16="http://schemas.microsoft.com/office/drawing/2014/main" id="{12949D3B-3455-447F-9B47-AA58F8541741}"/>
                </a:ext>
              </a:extLst>
            </p:cNvPr>
            <p:cNvSpPr/>
            <p:nvPr/>
          </p:nvSpPr>
          <p:spPr>
            <a:xfrm>
              <a:off x="1373955" y="610524"/>
              <a:ext cx="522179" cy="51706"/>
            </a:xfrm>
            <a:custGeom>
              <a:avLst/>
              <a:gdLst/>
              <a:ahLst/>
              <a:cxnLst/>
              <a:rect l="l" t="t" r="r" b="b"/>
              <a:pathLst>
                <a:path w="696239" h="68941">
                  <a:moveTo>
                    <a:pt x="0" y="68941"/>
                  </a:moveTo>
                  <a:lnTo>
                    <a:pt x="0" y="42086"/>
                  </a:lnTo>
                  <a:lnTo>
                    <a:pt x="17598" y="41909"/>
                  </a:lnTo>
                  <a:lnTo>
                    <a:pt x="35164" y="41737"/>
                  </a:lnTo>
                  <a:lnTo>
                    <a:pt x="52699" y="41572"/>
                  </a:lnTo>
                  <a:lnTo>
                    <a:pt x="70205" y="41413"/>
                  </a:lnTo>
                  <a:lnTo>
                    <a:pt x="87687" y="41259"/>
                  </a:lnTo>
                  <a:lnTo>
                    <a:pt x="105146" y="41112"/>
                  </a:lnTo>
                  <a:lnTo>
                    <a:pt x="122585" y="40971"/>
                  </a:lnTo>
                  <a:lnTo>
                    <a:pt x="140007" y="40835"/>
                  </a:lnTo>
                  <a:lnTo>
                    <a:pt x="157415" y="40706"/>
                  </a:lnTo>
                  <a:lnTo>
                    <a:pt x="174811" y="40583"/>
                  </a:lnTo>
                  <a:lnTo>
                    <a:pt x="192198" y="40466"/>
                  </a:lnTo>
                  <a:lnTo>
                    <a:pt x="209578" y="40354"/>
                  </a:lnTo>
                  <a:lnTo>
                    <a:pt x="226955" y="40249"/>
                  </a:lnTo>
                  <a:lnTo>
                    <a:pt x="244331" y="40150"/>
                  </a:lnTo>
                  <a:lnTo>
                    <a:pt x="261709" y="40057"/>
                  </a:lnTo>
                  <a:lnTo>
                    <a:pt x="279092" y="39970"/>
                  </a:lnTo>
                  <a:lnTo>
                    <a:pt x="296481" y="39888"/>
                  </a:lnTo>
                  <a:lnTo>
                    <a:pt x="313881" y="39813"/>
                  </a:lnTo>
                  <a:lnTo>
                    <a:pt x="331293" y="39744"/>
                  </a:lnTo>
                  <a:lnTo>
                    <a:pt x="348720" y="39681"/>
                  </a:lnTo>
                  <a:lnTo>
                    <a:pt x="353080" y="39569"/>
                  </a:lnTo>
                  <a:lnTo>
                    <a:pt x="365790" y="39366"/>
                  </a:lnTo>
                  <a:lnTo>
                    <a:pt x="378542" y="39291"/>
                  </a:lnTo>
                  <a:lnTo>
                    <a:pt x="391208" y="39280"/>
                  </a:lnTo>
                  <a:lnTo>
                    <a:pt x="402378" y="39278"/>
                  </a:lnTo>
                  <a:lnTo>
                    <a:pt x="414978" y="39261"/>
                  </a:lnTo>
                  <a:lnTo>
                    <a:pt x="427646" y="39213"/>
                  </a:lnTo>
                  <a:lnTo>
                    <a:pt x="440368" y="39116"/>
                  </a:lnTo>
                  <a:lnTo>
                    <a:pt x="453126" y="38953"/>
                  </a:lnTo>
                  <a:lnTo>
                    <a:pt x="465903" y="38709"/>
                  </a:lnTo>
                  <a:lnTo>
                    <a:pt x="478683" y="38366"/>
                  </a:lnTo>
                  <a:lnTo>
                    <a:pt x="491449" y="37908"/>
                  </a:lnTo>
                  <a:lnTo>
                    <a:pt x="504184" y="37317"/>
                  </a:lnTo>
                  <a:lnTo>
                    <a:pt x="516871" y="36578"/>
                  </a:lnTo>
                  <a:lnTo>
                    <a:pt x="529494" y="35673"/>
                  </a:lnTo>
                  <a:lnTo>
                    <a:pt x="543993" y="34296"/>
                  </a:lnTo>
                  <a:lnTo>
                    <a:pt x="557019" y="32854"/>
                  </a:lnTo>
                  <a:lnTo>
                    <a:pt x="569746" y="31226"/>
                  </a:lnTo>
                  <a:lnTo>
                    <a:pt x="582215" y="29391"/>
                  </a:lnTo>
                  <a:lnTo>
                    <a:pt x="594466" y="27330"/>
                  </a:lnTo>
                  <a:lnTo>
                    <a:pt x="606540" y="25021"/>
                  </a:lnTo>
                  <a:lnTo>
                    <a:pt x="618478" y="22446"/>
                  </a:lnTo>
                  <a:lnTo>
                    <a:pt x="622922" y="21502"/>
                  </a:lnTo>
                  <a:lnTo>
                    <a:pt x="634949" y="18703"/>
                  </a:lnTo>
                  <a:lnTo>
                    <a:pt x="647102" y="15541"/>
                  </a:lnTo>
                  <a:lnTo>
                    <a:pt x="659345" y="12052"/>
                  </a:lnTo>
                  <a:lnTo>
                    <a:pt x="671640" y="8274"/>
                  </a:lnTo>
                  <a:lnTo>
                    <a:pt x="683950" y="4244"/>
                  </a:lnTo>
                  <a:lnTo>
                    <a:pt x="696239" y="0"/>
                  </a:lnTo>
                  <a:lnTo>
                    <a:pt x="696239" y="10020"/>
                  </a:lnTo>
                  <a:lnTo>
                    <a:pt x="681394" y="15489"/>
                  </a:lnTo>
                  <a:lnTo>
                    <a:pt x="669227" y="19686"/>
                  </a:lnTo>
                  <a:lnTo>
                    <a:pt x="657083" y="23613"/>
                  </a:lnTo>
                  <a:lnTo>
                    <a:pt x="644971" y="27259"/>
                  </a:lnTo>
                  <a:lnTo>
                    <a:pt x="632901" y="30614"/>
                  </a:lnTo>
                  <a:lnTo>
                    <a:pt x="620883" y="33669"/>
                  </a:lnTo>
                  <a:lnTo>
                    <a:pt x="606643" y="36958"/>
                  </a:lnTo>
                  <a:lnTo>
                    <a:pt x="594619" y="39478"/>
                  </a:lnTo>
                  <a:lnTo>
                    <a:pt x="582367" y="41813"/>
                  </a:lnTo>
                  <a:lnTo>
                    <a:pt x="569868" y="43963"/>
                  </a:lnTo>
                  <a:lnTo>
                    <a:pt x="557103" y="45927"/>
                  </a:lnTo>
                  <a:lnTo>
                    <a:pt x="544052" y="47707"/>
                  </a:lnTo>
                  <a:lnTo>
                    <a:pt x="530696" y="49301"/>
                  </a:lnTo>
                  <a:lnTo>
                    <a:pt x="518395" y="50491"/>
                  </a:lnTo>
                  <a:lnTo>
                    <a:pt x="505654" y="51561"/>
                  </a:lnTo>
                  <a:lnTo>
                    <a:pt x="492908" y="52484"/>
                  </a:lnTo>
                  <a:lnTo>
                    <a:pt x="480163" y="53275"/>
                  </a:lnTo>
                  <a:lnTo>
                    <a:pt x="467427" y="53951"/>
                  </a:lnTo>
                  <a:lnTo>
                    <a:pt x="454708" y="54529"/>
                  </a:lnTo>
                  <a:lnTo>
                    <a:pt x="442012" y="55025"/>
                  </a:lnTo>
                  <a:lnTo>
                    <a:pt x="429347" y="55455"/>
                  </a:lnTo>
                  <a:lnTo>
                    <a:pt x="416720" y="55836"/>
                  </a:lnTo>
                  <a:lnTo>
                    <a:pt x="404138" y="56184"/>
                  </a:lnTo>
                  <a:lnTo>
                    <a:pt x="391609" y="56516"/>
                  </a:lnTo>
                  <a:lnTo>
                    <a:pt x="387135" y="56640"/>
                  </a:lnTo>
                  <a:lnTo>
                    <a:pt x="374357" y="57000"/>
                  </a:lnTo>
                  <a:lnTo>
                    <a:pt x="361707" y="57359"/>
                  </a:lnTo>
                  <a:lnTo>
                    <a:pt x="349121" y="57718"/>
                  </a:lnTo>
                  <a:lnTo>
                    <a:pt x="331325" y="58262"/>
                  </a:lnTo>
                  <a:lnTo>
                    <a:pt x="313534" y="58812"/>
                  </a:lnTo>
                  <a:lnTo>
                    <a:pt x="295754" y="59366"/>
                  </a:lnTo>
                  <a:lnTo>
                    <a:pt x="277989" y="59924"/>
                  </a:lnTo>
                  <a:lnTo>
                    <a:pt x="260244" y="60486"/>
                  </a:lnTo>
                  <a:lnTo>
                    <a:pt x="242524" y="61051"/>
                  </a:lnTo>
                  <a:lnTo>
                    <a:pt x="224836" y="61619"/>
                  </a:lnTo>
                  <a:lnTo>
                    <a:pt x="207183" y="62188"/>
                  </a:lnTo>
                  <a:lnTo>
                    <a:pt x="189571" y="62759"/>
                  </a:lnTo>
                  <a:lnTo>
                    <a:pt x="172005" y="63330"/>
                  </a:lnTo>
                  <a:lnTo>
                    <a:pt x="154490" y="63901"/>
                  </a:lnTo>
                  <a:lnTo>
                    <a:pt x="137032" y="64471"/>
                  </a:lnTo>
                  <a:lnTo>
                    <a:pt x="119634" y="65040"/>
                  </a:lnTo>
                  <a:lnTo>
                    <a:pt x="102303" y="65608"/>
                  </a:lnTo>
                  <a:lnTo>
                    <a:pt x="85044" y="66173"/>
                  </a:lnTo>
                  <a:lnTo>
                    <a:pt x="67861" y="66735"/>
                  </a:lnTo>
                  <a:lnTo>
                    <a:pt x="50760" y="67293"/>
                  </a:lnTo>
                  <a:lnTo>
                    <a:pt x="33746" y="67848"/>
                  </a:lnTo>
                  <a:lnTo>
                    <a:pt x="16824" y="68397"/>
                  </a:lnTo>
                  <a:lnTo>
                    <a:pt x="0" y="6894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2" name="object 36">
              <a:extLst>
                <a:ext uri="{FF2B5EF4-FFF2-40B4-BE49-F238E27FC236}">
                  <a16:creationId xmlns:a16="http://schemas.microsoft.com/office/drawing/2014/main" id="{B9CA9416-6406-45FC-9043-C54B46C04174}"/>
                </a:ext>
              </a:extLst>
            </p:cNvPr>
            <p:cNvSpPr/>
            <p:nvPr/>
          </p:nvSpPr>
          <p:spPr>
            <a:xfrm>
              <a:off x="1373955" y="653814"/>
              <a:ext cx="522179" cy="36074"/>
            </a:xfrm>
            <a:custGeom>
              <a:avLst/>
              <a:gdLst/>
              <a:ahLst/>
              <a:cxnLst/>
              <a:rect l="l" t="t" r="r" b="b"/>
              <a:pathLst>
                <a:path w="696239" h="48098">
                  <a:moveTo>
                    <a:pt x="460563" y="38095"/>
                  </a:moveTo>
                  <a:lnTo>
                    <a:pt x="448905" y="38304"/>
                  </a:lnTo>
                  <a:lnTo>
                    <a:pt x="438105" y="38479"/>
                  </a:lnTo>
                  <a:lnTo>
                    <a:pt x="347518" y="39681"/>
                  </a:lnTo>
                  <a:lnTo>
                    <a:pt x="344849" y="39734"/>
                  </a:lnTo>
                  <a:lnTo>
                    <a:pt x="331892" y="39995"/>
                  </a:lnTo>
                  <a:lnTo>
                    <a:pt x="318936" y="40267"/>
                  </a:lnTo>
                  <a:lnTo>
                    <a:pt x="305990" y="40547"/>
                  </a:lnTo>
                  <a:lnTo>
                    <a:pt x="293065" y="40834"/>
                  </a:lnTo>
                  <a:lnTo>
                    <a:pt x="280170" y="41125"/>
                  </a:lnTo>
                  <a:lnTo>
                    <a:pt x="267315" y="41420"/>
                  </a:lnTo>
                  <a:lnTo>
                    <a:pt x="254512" y="41716"/>
                  </a:lnTo>
                  <a:lnTo>
                    <a:pt x="241768" y="42012"/>
                  </a:lnTo>
                  <a:lnTo>
                    <a:pt x="229096" y="42306"/>
                  </a:lnTo>
                  <a:lnTo>
                    <a:pt x="216504" y="42596"/>
                  </a:lnTo>
                  <a:lnTo>
                    <a:pt x="204003" y="42881"/>
                  </a:lnTo>
                  <a:lnTo>
                    <a:pt x="191602" y="43160"/>
                  </a:lnTo>
                  <a:lnTo>
                    <a:pt x="179313" y="43430"/>
                  </a:lnTo>
                  <a:lnTo>
                    <a:pt x="167145" y="43689"/>
                  </a:lnTo>
                  <a:lnTo>
                    <a:pt x="0" y="48098"/>
                  </a:lnTo>
                  <a:lnTo>
                    <a:pt x="0" y="21243"/>
                  </a:lnTo>
                  <a:lnTo>
                    <a:pt x="206609" y="21248"/>
                  </a:lnTo>
                  <a:lnTo>
                    <a:pt x="231722" y="21263"/>
                  </a:lnTo>
                  <a:lnTo>
                    <a:pt x="257122" y="21296"/>
                  </a:lnTo>
                  <a:lnTo>
                    <a:pt x="282757" y="21353"/>
                  </a:lnTo>
                  <a:lnTo>
                    <a:pt x="308572" y="21440"/>
                  </a:lnTo>
                  <a:lnTo>
                    <a:pt x="334515" y="21565"/>
                  </a:lnTo>
                  <a:lnTo>
                    <a:pt x="437704" y="22846"/>
                  </a:lnTo>
                  <a:lnTo>
                    <a:pt x="464560" y="22846"/>
                  </a:lnTo>
                  <a:lnTo>
                    <a:pt x="478093" y="22799"/>
                  </a:lnTo>
                  <a:lnTo>
                    <a:pt x="491258" y="22655"/>
                  </a:lnTo>
                  <a:lnTo>
                    <a:pt x="503920" y="22415"/>
                  </a:lnTo>
                  <a:lnTo>
                    <a:pt x="516118" y="22078"/>
                  </a:lnTo>
                  <a:lnTo>
                    <a:pt x="527891" y="21644"/>
                  </a:lnTo>
                  <a:lnTo>
                    <a:pt x="542139" y="21020"/>
                  </a:lnTo>
                  <a:lnTo>
                    <a:pt x="555220" y="20284"/>
                  </a:lnTo>
                  <a:lnTo>
                    <a:pt x="568015" y="19402"/>
                  </a:lnTo>
                  <a:lnTo>
                    <a:pt x="580570" y="18376"/>
                  </a:lnTo>
                  <a:lnTo>
                    <a:pt x="592933" y="17205"/>
                  </a:lnTo>
                  <a:lnTo>
                    <a:pt x="605152" y="15889"/>
                  </a:lnTo>
                  <a:lnTo>
                    <a:pt x="617275" y="14429"/>
                  </a:lnTo>
                  <a:lnTo>
                    <a:pt x="633456" y="12011"/>
                  </a:lnTo>
                  <a:lnTo>
                    <a:pt x="645835" y="9970"/>
                  </a:lnTo>
                  <a:lnTo>
                    <a:pt x="658312" y="7748"/>
                  </a:lnTo>
                  <a:lnTo>
                    <a:pt x="670878" y="5346"/>
                  </a:lnTo>
                  <a:lnTo>
                    <a:pt x="683524" y="2763"/>
                  </a:lnTo>
                  <a:lnTo>
                    <a:pt x="696239" y="0"/>
                  </a:lnTo>
                  <a:lnTo>
                    <a:pt x="696239" y="9218"/>
                  </a:lnTo>
                  <a:lnTo>
                    <a:pt x="680841" y="13104"/>
                  </a:lnTo>
                  <a:lnTo>
                    <a:pt x="668320" y="16050"/>
                  </a:lnTo>
                  <a:lnTo>
                    <a:pt x="655843" y="18788"/>
                  </a:lnTo>
                  <a:lnTo>
                    <a:pt x="643431" y="21307"/>
                  </a:lnTo>
                  <a:lnTo>
                    <a:pt x="631103" y="23599"/>
                  </a:lnTo>
                  <a:lnTo>
                    <a:pt x="618879" y="25652"/>
                  </a:lnTo>
                  <a:lnTo>
                    <a:pt x="604814" y="27719"/>
                  </a:lnTo>
                  <a:lnTo>
                    <a:pt x="592639" y="29328"/>
                  </a:lnTo>
                  <a:lnTo>
                    <a:pt x="580268" y="30797"/>
                  </a:lnTo>
                  <a:lnTo>
                    <a:pt x="567673" y="32126"/>
                  </a:lnTo>
                  <a:lnTo>
                    <a:pt x="554830" y="33315"/>
                  </a:lnTo>
                  <a:lnTo>
                    <a:pt x="541711" y="34364"/>
                  </a:lnTo>
                  <a:lnTo>
                    <a:pt x="528291" y="35272"/>
                  </a:lnTo>
                  <a:lnTo>
                    <a:pt x="526824" y="35378"/>
                  </a:lnTo>
                  <a:lnTo>
                    <a:pt x="512979" y="36257"/>
                  </a:lnTo>
                  <a:lnTo>
                    <a:pt x="499290" y="36934"/>
                  </a:lnTo>
                  <a:lnTo>
                    <a:pt x="485897" y="37444"/>
                  </a:lnTo>
                  <a:lnTo>
                    <a:pt x="472941" y="37820"/>
                  </a:lnTo>
                  <a:lnTo>
                    <a:pt x="460563" y="3809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3" name="object 37">
              <a:extLst>
                <a:ext uri="{FF2B5EF4-FFF2-40B4-BE49-F238E27FC236}">
                  <a16:creationId xmlns:a16="http://schemas.microsoft.com/office/drawing/2014/main" id="{C05DA013-C151-4D86-89AB-7DD99E6D41FE}"/>
                </a:ext>
              </a:extLst>
            </p:cNvPr>
            <p:cNvSpPr/>
            <p:nvPr/>
          </p:nvSpPr>
          <p:spPr>
            <a:xfrm>
              <a:off x="1373955" y="695299"/>
              <a:ext cx="522179" cy="21644"/>
            </a:xfrm>
            <a:custGeom>
              <a:avLst/>
              <a:gdLst/>
              <a:ahLst/>
              <a:cxnLst/>
              <a:rect l="l" t="t" r="r" b="b"/>
              <a:pathLst>
                <a:path w="696239" h="28859">
                  <a:moveTo>
                    <a:pt x="0" y="28859"/>
                  </a:moveTo>
                  <a:lnTo>
                    <a:pt x="0" y="2004"/>
                  </a:lnTo>
                  <a:lnTo>
                    <a:pt x="17538" y="2307"/>
                  </a:lnTo>
                  <a:lnTo>
                    <a:pt x="35043" y="2616"/>
                  </a:lnTo>
                  <a:lnTo>
                    <a:pt x="52516" y="2928"/>
                  </a:lnTo>
                  <a:lnTo>
                    <a:pt x="69959" y="3245"/>
                  </a:lnTo>
                  <a:lnTo>
                    <a:pt x="87374" y="3563"/>
                  </a:lnTo>
                  <a:lnTo>
                    <a:pt x="104764" y="3883"/>
                  </a:lnTo>
                  <a:lnTo>
                    <a:pt x="122130" y="4204"/>
                  </a:lnTo>
                  <a:lnTo>
                    <a:pt x="139475" y="4524"/>
                  </a:lnTo>
                  <a:lnTo>
                    <a:pt x="156801" y="4843"/>
                  </a:lnTo>
                  <a:lnTo>
                    <a:pt x="174109" y="5160"/>
                  </a:lnTo>
                  <a:lnTo>
                    <a:pt x="191403" y="5474"/>
                  </a:lnTo>
                  <a:lnTo>
                    <a:pt x="208684" y="5784"/>
                  </a:lnTo>
                  <a:lnTo>
                    <a:pt x="225953" y="6089"/>
                  </a:lnTo>
                  <a:lnTo>
                    <a:pt x="243215" y="6389"/>
                  </a:lnTo>
                  <a:lnTo>
                    <a:pt x="260469" y="6682"/>
                  </a:lnTo>
                  <a:lnTo>
                    <a:pt x="277719" y="6967"/>
                  </a:lnTo>
                  <a:lnTo>
                    <a:pt x="294967" y="7244"/>
                  </a:lnTo>
                  <a:lnTo>
                    <a:pt x="312214" y="7512"/>
                  </a:lnTo>
                  <a:lnTo>
                    <a:pt x="329463" y="7770"/>
                  </a:lnTo>
                  <a:lnTo>
                    <a:pt x="346716" y="8016"/>
                  </a:lnTo>
                  <a:lnTo>
                    <a:pt x="436903" y="8818"/>
                  </a:lnTo>
                  <a:lnTo>
                    <a:pt x="437793" y="8829"/>
                  </a:lnTo>
                  <a:lnTo>
                    <a:pt x="450525" y="8973"/>
                  </a:lnTo>
                  <a:lnTo>
                    <a:pt x="463223" y="9077"/>
                  </a:lnTo>
                  <a:lnTo>
                    <a:pt x="475902" y="9146"/>
                  </a:lnTo>
                  <a:lnTo>
                    <a:pt x="488574" y="9188"/>
                  </a:lnTo>
                  <a:lnTo>
                    <a:pt x="501253" y="9209"/>
                  </a:lnTo>
                  <a:lnTo>
                    <a:pt x="513953" y="9217"/>
                  </a:lnTo>
                  <a:lnTo>
                    <a:pt x="526688" y="9218"/>
                  </a:lnTo>
                  <a:lnTo>
                    <a:pt x="531833" y="9179"/>
                  </a:lnTo>
                  <a:lnTo>
                    <a:pt x="545578" y="9007"/>
                  </a:lnTo>
                  <a:lnTo>
                    <a:pt x="559107" y="8743"/>
                  </a:lnTo>
                  <a:lnTo>
                    <a:pt x="572428" y="8387"/>
                  </a:lnTo>
                  <a:lnTo>
                    <a:pt x="585552" y="7940"/>
                  </a:lnTo>
                  <a:lnTo>
                    <a:pt x="598486" y="7404"/>
                  </a:lnTo>
                  <a:lnTo>
                    <a:pt x="611240" y="6778"/>
                  </a:lnTo>
                  <a:lnTo>
                    <a:pt x="623824" y="6065"/>
                  </a:lnTo>
                  <a:lnTo>
                    <a:pt x="636245" y="5265"/>
                  </a:lnTo>
                  <a:lnTo>
                    <a:pt x="648513" y="4379"/>
                  </a:lnTo>
                  <a:lnTo>
                    <a:pt x="660638" y="3409"/>
                  </a:lnTo>
                  <a:lnTo>
                    <a:pt x="672627" y="2355"/>
                  </a:lnTo>
                  <a:lnTo>
                    <a:pt x="684491" y="1218"/>
                  </a:lnTo>
                  <a:lnTo>
                    <a:pt x="696239" y="0"/>
                  </a:lnTo>
                  <a:lnTo>
                    <a:pt x="696239" y="9619"/>
                  </a:lnTo>
                  <a:lnTo>
                    <a:pt x="680326" y="11625"/>
                  </a:lnTo>
                  <a:lnTo>
                    <a:pt x="668455" y="13005"/>
                  </a:lnTo>
                  <a:lnTo>
                    <a:pt x="656438" y="14304"/>
                  </a:lnTo>
                  <a:lnTo>
                    <a:pt x="644269" y="15522"/>
                  </a:lnTo>
                  <a:lnTo>
                    <a:pt x="631943" y="16659"/>
                  </a:lnTo>
                  <a:lnTo>
                    <a:pt x="619456" y="17715"/>
                  </a:lnTo>
                  <a:lnTo>
                    <a:pt x="606801" y="18691"/>
                  </a:lnTo>
                  <a:lnTo>
                    <a:pt x="593975" y="19586"/>
                  </a:lnTo>
                  <a:lnTo>
                    <a:pt x="580972" y="20399"/>
                  </a:lnTo>
                  <a:lnTo>
                    <a:pt x="567787" y="21132"/>
                  </a:lnTo>
                  <a:lnTo>
                    <a:pt x="554414" y="21785"/>
                  </a:lnTo>
                  <a:lnTo>
                    <a:pt x="540850" y="22356"/>
                  </a:lnTo>
                  <a:lnTo>
                    <a:pt x="527089" y="22846"/>
                  </a:lnTo>
                  <a:lnTo>
                    <a:pt x="513108" y="23194"/>
                  </a:lnTo>
                  <a:lnTo>
                    <a:pt x="500461" y="23474"/>
                  </a:lnTo>
                  <a:lnTo>
                    <a:pt x="487819" y="23734"/>
                  </a:lnTo>
                  <a:lnTo>
                    <a:pt x="475163" y="23989"/>
                  </a:lnTo>
                  <a:lnTo>
                    <a:pt x="462471" y="24251"/>
                  </a:lnTo>
                  <a:lnTo>
                    <a:pt x="449724" y="24534"/>
                  </a:lnTo>
                  <a:lnTo>
                    <a:pt x="436903" y="24851"/>
                  </a:lnTo>
                  <a:lnTo>
                    <a:pt x="346716" y="26053"/>
                  </a:lnTo>
                  <a:lnTo>
                    <a:pt x="329209" y="26230"/>
                  </a:lnTo>
                  <a:lnTo>
                    <a:pt x="311684" y="26402"/>
                  </a:lnTo>
                  <a:lnTo>
                    <a:pt x="294146" y="26568"/>
                  </a:lnTo>
                  <a:lnTo>
                    <a:pt x="276603" y="26730"/>
                  </a:lnTo>
                  <a:lnTo>
                    <a:pt x="259060" y="26886"/>
                  </a:lnTo>
                  <a:lnTo>
                    <a:pt x="241523" y="27038"/>
                  </a:lnTo>
                  <a:lnTo>
                    <a:pt x="223998" y="27185"/>
                  </a:lnTo>
                  <a:lnTo>
                    <a:pt x="206490" y="27329"/>
                  </a:lnTo>
                  <a:lnTo>
                    <a:pt x="189007" y="27469"/>
                  </a:lnTo>
                  <a:lnTo>
                    <a:pt x="171554" y="27606"/>
                  </a:lnTo>
                  <a:lnTo>
                    <a:pt x="154137" y="27740"/>
                  </a:lnTo>
                  <a:lnTo>
                    <a:pt x="136762" y="27871"/>
                  </a:lnTo>
                  <a:lnTo>
                    <a:pt x="119435" y="28000"/>
                  </a:lnTo>
                  <a:lnTo>
                    <a:pt x="102163" y="28126"/>
                  </a:lnTo>
                  <a:lnTo>
                    <a:pt x="84950" y="28251"/>
                  </a:lnTo>
                  <a:lnTo>
                    <a:pt x="67804" y="28375"/>
                  </a:lnTo>
                  <a:lnTo>
                    <a:pt x="50729" y="28497"/>
                  </a:lnTo>
                  <a:lnTo>
                    <a:pt x="33733" y="28618"/>
                  </a:lnTo>
                  <a:lnTo>
                    <a:pt x="16821" y="28738"/>
                  </a:lnTo>
                  <a:lnTo>
                    <a:pt x="0" y="28859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4" name="object 38">
              <a:extLst>
                <a:ext uri="{FF2B5EF4-FFF2-40B4-BE49-F238E27FC236}">
                  <a16:creationId xmlns:a16="http://schemas.microsoft.com/office/drawing/2014/main" id="{67071308-F9EA-4086-AE4D-708AEF763248}"/>
                </a:ext>
              </a:extLst>
            </p:cNvPr>
            <p:cNvSpPr/>
            <p:nvPr/>
          </p:nvSpPr>
          <p:spPr>
            <a:xfrm>
              <a:off x="1373955" y="724460"/>
              <a:ext cx="522179" cy="20141"/>
            </a:xfrm>
            <a:custGeom>
              <a:avLst/>
              <a:gdLst/>
              <a:ahLst/>
              <a:cxnLst/>
              <a:rect l="l" t="t" r="r" b="b"/>
              <a:pathLst>
                <a:path w="696239" h="26855">
                  <a:moveTo>
                    <a:pt x="696239" y="17636"/>
                  </a:moveTo>
                  <a:lnTo>
                    <a:pt x="696239" y="26855"/>
                  </a:lnTo>
                  <a:lnTo>
                    <a:pt x="0" y="26855"/>
                  </a:lnTo>
                  <a:lnTo>
                    <a:pt x="0" y="0"/>
                  </a:lnTo>
                  <a:lnTo>
                    <a:pt x="696239" y="17636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5" name="object 39">
              <a:extLst>
                <a:ext uri="{FF2B5EF4-FFF2-40B4-BE49-F238E27FC236}">
                  <a16:creationId xmlns:a16="http://schemas.microsoft.com/office/drawing/2014/main" id="{3D2B3AC5-A325-4532-8531-782C102AB59B}"/>
                </a:ext>
              </a:extLst>
            </p:cNvPr>
            <p:cNvSpPr/>
            <p:nvPr/>
          </p:nvSpPr>
          <p:spPr>
            <a:xfrm>
              <a:off x="1373955" y="353496"/>
              <a:ext cx="522179" cy="145198"/>
            </a:xfrm>
            <a:custGeom>
              <a:avLst/>
              <a:gdLst/>
              <a:ahLst/>
              <a:cxnLst/>
              <a:rect l="l" t="t" r="r" b="b"/>
              <a:pathLst>
                <a:path w="696239" h="193597">
                  <a:moveTo>
                    <a:pt x="365956" y="139887"/>
                  </a:moveTo>
                  <a:lnTo>
                    <a:pt x="368256" y="139779"/>
                  </a:lnTo>
                  <a:lnTo>
                    <a:pt x="380934" y="139010"/>
                  </a:lnTo>
                  <a:lnTo>
                    <a:pt x="393613" y="138284"/>
                  </a:lnTo>
                  <a:lnTo>
                    <a:pt x="398337" y="137895"/>
                  </a:lnTo>
                  <a:lnTo>
                    <a:pt x="410809" y="136501"/>
                  </a:lnTo>
                  <a:lnTo>
                    <a:pt x="423424" y="134721"/>
                  </a:lnTo>
                  <a:lnTo>
                    <a:pt x="436105" y="132755"/>
                  </a:lnTo>
                  <a:lnTo>
                    <a:pt x="448773" y="130802"/>
                  </a:lnTo>
                  <a:lnTo>
                    <a:pt x="461353" y="129065"/>
                  </a:lnTo>
                  <a:lnTo>
                    <a:pt x="481537" y="126174"/>
                  </a:lnTo>
                  <a:lnTo>
                    <a:pt x="494522" y="124125"/>
                  </a:lnTo>
                  <a:lnTo>
                    <a:pt x="507137" y="121863"/>
                  </a:lnTo>
                  <a:lnTo>
                    <a:pt x="519404" y="119285"/>
                  </a:lnTo>
                  <a:lnTo>
                    <a:pt x="531346" y="116287"/>
                  </a:lnTo>
                  <a:lnTo>
                    <a:pt x="542986" y="112767"/>
                  </a:lnTo>
                  <a:lnTo>
                    <a:pt x="554345" y="108623"/>
                  </a:lnTo>
                  <a:lnTo>
                    <a:pt x="571194" y="101258"/>
                  </a:lnTo>
                  <a:lnTo>
                    <a:pt x="582439" y="95437"/>
                  </a:lnTo>
                  <a:lnTo>
                    <a:pt x="592991" y="89221"/>
                  </a:lnTo>
                  <a:lnTo>
                    <a:pt x="603122" y="82555"/>
                  </a:lnTo>
                  <a:lnTo>
                    <a:pt x="613104" y="75387"/>
                  </a:lnTo>
                  <a:lnTo>
                    <a:pt x="623209" y="67660"/>
                  </a:lnTo>
                  <a:lnTo>
                    <a:pt x="633709" y="59321"/>
                  </a:lnTo>
                  <a:lnTo>
                    <a:pt x="640763" y="53505"/>
                  </a:lnTo>
                  <a:lnTo>
                    <a:pt x="649631" y="45791"/>
                  </a:lnTo>
                  <a:lnTo>
                    <a:pt x="658496" y="37667"/>
                  </a:lnTo>
                  <a:lnTo>
                    <a:pt x="667474" y="29080"/>
                  </a:lnTo>
                  <a:lnTo>
                    <a:pt x="676680" y="19975"/>
                  </a:lnTo>
                  <a:lnTo>
                    <a:pt x="686230" y="10300"/>
                  </a:lnTo>
                  <a:lnTo>
                    <a:pt x="696239" y="0"/>
                  </a:lnTo>
                  <a:lnTo>
                    <a:pt x="696239" y="10020"/>
                  </a:lnTo>
                  <a:lnTo>
                    <a:pt x="694951" y="11416"/>
                  </a:lnTo>
                  <a:lnTo>
                    <a:pt x="685729" y="21426"/>
                  </a:lnTo>
                  <a:lnTo>
                    <a:pt x="676732" y="31110"/>
                  </a:lnTo>
                  <a:lnTo>
                    <a:pt x="667876" y="40405"/>
                  </a:lnTo>
                  <a:lnTo>
                    <a:pt x="659079" y="49249"/>
                  </a:lnTo>
                  <a:lnTo>
                    <a:pt x="650256" y="57580"/>
                  </a:lnTo>
                  <a:lnTo>
                    <a:pt x="641325" y="65334"/>
                  </a:lnTo>
                  <a:lnTo>
                    <a:pt x="631632" y="73287"/>
                  </a:lnTo>
                  <a:lnTo>
                    <a:pt x="621251" y="81450"/>
                  </a:lnTo>
                  <a:lnTo>
                    <a:pt x="610736" y="89302"/>
                  </a:lnTo>
                  <a:lnTo>
                    <a:pt x="600115" y="96761"/>
                  </a:lnTo>
                  <a:lnTo>
                    <a:pt x="589418" y="103747"/>
                  </a:lnTo>
                  <a:lnTo>
                    <a:pt x="578672" y="110178"/>
                  </a:lnTo>
                  <a:lnTo>
                    <a:pt x="567907" y="115972"/>
                  </a:lnTo>
                  <a:lnTo>
                    <a:pt x="557151" y="121048"/>
                  </a:lnTo>
                  <a:lnTo>
                    <a:pt x="538509" y="128651"/>
                  </a:lnTo>
                  <a:lnTo>
                    <a:pt x="526959" y="132665"/>
                  </a:lnTo>
                  <a:lnTo>
                    <a:pt x="515040" y="136329"/>
                  </a:lnTo>
                  <a:lnTo>
                    <a:pt x="502736" y="139664"/>
                  </a:lnTo>
                  <a:lnTo>
                    <a:pt x="490031" y="142690"/>
                  </a:lnTo>
                  <a:lnTo>
                    <a:pt x="476910" y="145430"/>
                  </a:lnTo>
                  <a:lnTo>
                    <a:pt x="463357" y="147903"/>
                  </a:lnTo>
                  <a:lnTo>
                    <a:pt x="441504" y="150922"/>
                  </a:lnTo>
                  <a:lnTo>
                    <a:pt x="428729" y="152401"/>
                  </a:lnTo>
                  <a:lnTo>
                    <a:pt x="415258" y="153916"/>
                  </a:lnTo>
                  <a:lnTo>
                    <a:pt x="367559" y="158325"/>
                  </a:lnTo>
                  <a:lnTo>
                    <a:pt x="0" y="193597"/>
                  </a:lnTo>
                  <a:lnTo>
                    <a:pt x="0" y="166742"/>
                  </a:lnTo>
                  <a:lnTo>
                    <a:pt x="365956" y="13988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6" name="object 40">
              <a:extLst>
                <a:ext uri="{FF2B5EF4-FFF2-40B4-BE49-F238E27FC236}">
                  <a16:creationId xmlns:a16="http://schemas.microsoft.com/office/drawing/2014/main" id="{C4B3B7FC-3D2E-44B9-B3CE-F5F0F8913E3D}"/>
                </a:ext>
              </a:extLst>
            </p:cNvPr>
            <p:cNvSpPr/>
            <p:nvPr/>
          </p:nvSpPr>
          <p:spPr>
            <a:xfrm>
              <a:off x="1588897" y="733477"/>
              <a:ext cx="461754" cy="207426"/>
            </a:xfrm>
            <a:custGeom>
              <a:avLst/>
              <a:gdLst/>
              <a:ahLst/>
              <a:cxnLst/>
              <a:rect l="l" t="t" r="r" b="b"/>
              <a:pathLst>
                <a:path w="615672" h="276568">
                  <a:moveTo>
                    <a:pt x="0" y="0"/>
                  </a:moveTo>
                  <a:lnTo>
                    <a:pt x="615672" y="0"/>
                  </a:lnTo>
                  <a:lnTo>
                    <a:pt x="615672" y="276568"/>
                  </a:lnTo>
                  <a:lnTo>
                    <a:pt x="0" y="276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7" name="object 41">
              <a:extLst>
                <a:ext uri="{FF2B5EF4-FFF2-40B4-BE49-F238E27FC236}">
                  <a16:creationId xmlns:a16="http://schemas.microsoft.com/office/drawing/2014/main" id="{56B94B27-C437-4A69-AFA3-4D8EBEF79113}"/>
                </a:ext>
              </a:extLst>
            </p:cNvPr>
            <p:cNvSpPr/>
            <p:nvPr/>
          </p:nvSpPr>
          <p:spPr>
            <a:xfrm>
              <a:off x="1591003" y="731372"/>
              <a:ext cx="461453" cy="207726"/>
            </a:xfrm>
            <a:custGeom>
              <a:avLst/>
              <a:gdLst/>
              <a:ahLst/>
              <a:cxnLst/>
              <a:rect l="l" t="t" r="r" b="b"/>
              <a:pathLst>
                <a:path w="615271" h="276968">
                  <a:moveTo>
                    <a:pt x="610060" y="5611"/>
                  </a:moveTo>
                  <a:lnTo>
                    <a:pt x="0" y="5611"/>
                  </a:lnTo>
                  <a:lnTo>
                    <a:pt x="610060" y="0"/>
                  </a:lnTo>
                  <a:lnTo>
                    <a:pt x="615271" y="0"/>
                  </a:lnTo>
                  <a:lnTo>
                    <a:pt x="610060" y="276968"/>
                  </a:lnTo>
                  <a:lnTo>
                    <a:pt x="610060" y="561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8" name="object 42">
              <a:extLst>
                <a:ext uri="{FF2B5EF4-FFF2-40B4-BE49-F238E27FC236}">
                  <a16:creationId xmlns:a16="http://schemas.microsoft.com/office/drawing/2014/main" id="{4538C83C-5D72-4889-ADF7-C183706F3A89}"/>
                </a:ext>
              </a:extLst>
            </p:cNvPr>
            <p:cNvSpPr/>
            <p:nvPr/>
          </p:nvSpPr>
          <p:spPr>
            <a:xfrm>
              <a:off x="1587093" y="731374"/>
              <a:ext cx="465362" cy="211634"/>
            </a:xfrm>
            <a:custGeom>
              <a:avLst/>
              <a:gdLst/>
              <a:ahLst/>
              <a:cxnLst/>
              <a:rect l="l" t="t" r="r" b="b"/>
              <a:pathLst>
                <a:path w="620482" h="282179">
                  <a:moveTo>
                    <a:pt x="5210" y="5611"/>
                  </a:moveTo>
                  <a:lnTo>
                    <a:pt x="5210" y="276968"/>
                  </a:lnTo>
                  <a:lnTo>
                    <a:pt x="615271" y="276968"/>
                  </a:lnTo>
                  <a:lnTo>
                    <a:pt x="620482" y="0"/>
                  </a:lnTo>
                  <a:lnTo>
                    <a:pt x="620482" y="282179"/>
                  </a:lnTo>
                  <a:lnTo>
                    <a:pt x="0" y="282179"/>
                  </a:lnTo>
                  <a:lnTo>
                    <a:pt x="0" y="0"/>
                  </a:lnTo>
                  <a:lnTo>
                    <a:pt x="615271" y="0"/>
                  </a:lnTo>
                  <a:lnTo>
                    <a:pt x="5210" y="561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9" name="object 43">
              <a:extLst>
                <a:ext uri="{FF2B5EF4-FFF2-40B4-BE49-F238E27FC236}">
                  <a16:creationId xmlns:a16="http://schemas.microsoft.com/office/drawing/2014/main" id="{6E113BA6-5349-4C3D-A992-7557469AF295}"/>
                </a:ext>
              </a:extLst>
            </p:cNvPr>
            <p:cNvSpPr/>
            <p:nvPr/>
          </p:nvSpPr>
          <p:spPr>
            <a:xfrm>
              <a:off x="1588897" y="436767"/>
              <a:ext cx="461754" cy="309936"/>
            </a:xfrm>
            <a:custGeom>
              <a:avLst/>
              <a:gdLst/>
              <a:ahLst/>
              <a:cxnLst/>
              <a:rect l="l" t="t" r="r" b="b"/>
              <a:pathLst>
                <a:path w="615672" h="413248">
                  <a:moveTo>
                    <a:pt x="0" y="0"/>
                  </a:moveTo>
                  <a:lnTo>
                    <a:pt x="615672" y="0"/>
                  </a:lnTo>
                  <a:lnTo>
                    <a:pt x="615672" y="413248"/>
                  </a:lnTo>
                  <a:lnTo>
                    <a:pt x="0" y="413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9A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0" name="object 44">
              <a:extLst>
                <a:ext uri="{FF2B5EF4-FFF2-40B4-BE49-F238E27FC236}">
                  <a16:creationId xmlns:a16="http://schemas.microsoft.com/office/drawing/2014/main" id="{6EFAFF71-DAF5-455D-B932-19731FBEB5BC}"/>
                </a:ext>
              </a:extLst>
            </p:cNvPr>
            <p:cNvSpPr/>
            <p:nvPr/>
          </p:nvSpPr>
          <p:spPr>
            <a:xfrm>
              <a:off x="1591003" y="434663"/>
              <a:ext cx="461453" cy="309936"/>
            </a:xfrm>
            <a:custGeom>
              <a:avLst/>
              <a:gdLst/>
              <a:ahLst/>
              <a:cxnLst/>
              <a:rect l="l" t="t" r="r" b="b"/>
              <a:pathLst>
                <a:path w="615271" h="413248">
                  <a:moveTo>
                    <a:pt x="610060" y="5210"/>
                  </a:moveTo>
                  <a:lnTo>
                    <a:pt x="0" y="5210"/>
                  </a:lnTo>
                  <a:lnTo>
                    <a:pt x="610060" y="0"/>
                  </a:lnTo>
                  <a:lnTo>
                    <a:pt x="615271" y="0"/>
                  </a:lnTo>
                  <a:lnTo>
                    <a:pt x="610060" y="413248"/>
                  </a:lnTo>
                  <a:lnTo>
                    <a:pt x="610060" y="521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1" name="object 45">
              <a:extLst>
                <a:ext uri="{FF2B5EF4-FFF2-40B4-BE49-F238E27FC236}">
                  <a16:creationId xmlns:a16="http://schemas.microsoft.com/office/drawing/2014/main" id="{1D8F644E-6C29-4212-92F2-BDBF649FAB41}"/>
                </a:ext>
              </a:extLst>
            </p:cNvPr>
            <p:cNvSpPr/>
            <p:nvPr/>
          </p:nvSpPr>
          <p:spPr>
            <a:xfrm>
              <a:off x="1587093" y="434663"/>
              <a:ext cx="465362" cy="314145"/>
            </a:xfrm>
            <a:custGeom>
              <a:avLst/>
              <a:gdLst/>
              <a:ahLst/>
              <a:cxnLst/>
              <a:rect l="l" t="t" r="r" b="b"/>
              <a:pathLst>
                <a:path w="620482" h="418860">
                  <a:moveTo>
                    <a:pt x="5210" y="5210"/>
                  </a:moveTo>
                  <a:lnTo>
                    <a:pt x="5210" y="413248"/>
                  </a:lnTo>
                  <a:lnTo>
                    <a:pt x="615271" y="413248"/>
                  </a:lnTo>
                  <a:lnTo>
                    <a:pt x="620482" y="0"/>
                  </a:lnTo>
                  <a:lnTo>
                    <a:pt x="620482" y="418860"/>
                  </a:lnTo>
                  <a:lnTo>
                    <a:pt x="0" y="418860"/>
                  </a:lnTo>
                  <a:lnTo>
                    <a:pt x="0" y="0"/>
                  </a:lnTo>
                  <a:lnTo>
                    <a:pt x="615271" y="0"/>
                  </a:lnTo>
                  <a:lnTo>
                    <a:pt x="5210" y="521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2" name="object 46">
              <a:extLst>
                <a:ext uri="{FF2B5EF4-FFF2-40B4-BE49-F238E27FC236}">
                  <a16:creationId xmlns:a16="http://schemas.microsoft.com/office/drawing/2014/main" id="{74FF2C24-50A5-4D8B-9E86-C2BD427B4C65}"/>
                </a:ext>
              </a:extLst>
            </p:cNvPr>
            <p:cNvSpPr/>
            <p:nvPr/>
          </p:nvSpPr>
          <p:spPr>
            <a:xfrm>
              <a:off x="1799334" y="466829"/>
              <a:ext cx="41185" cy="41184"/>
            </a:xfrm>
            <a:custGeom>
              <a:avLst/>
              <a:gdLst/>
              <a:ahLst/>
              <a:cxnLst/>
              <a:rect l="l" t="t" r="r" b="b"/>
              <a:pathLst>
                <a:path w="54913" h="54912">
                  <a:moveTo>
                    <a:pt x="33669" y="20441"/>
                  </a:moveTo>
                  <a:lnTo>
                    <a:pt x="54913" y="20441"/>
                  </a:lnTo>
                  <a:lnTo>
                    <a:pt x="38078" y="33669"/>
                  </a:lnTo>
                  <a:lnTo>
                    <a:pt x="44491" y="54912"/>
                  </a:lnTo>
                  <a:lnTo>
                    <a:pt x="27657" y="41685"/>
                  </a:lnTo>
                  <a:lnTo>
                    <a:pt x="10421" y="54912"/>
                  </a:lnTo>
                  <a:lnTo>
                    <a:pt x="17235" y="33669"/>
                  </a:lnTo>
                  <a:lnTo>
                    <a:pt x="0" y="20441"/>
                  </a:lnTo>
                  <a:lnTo>
                    <a:pt x="21243" y="20441"/>
                  </a:lnTo>
                  <a:lnTo>
                    <a:pt x="27657" y="0"/>
                  </a:lnTo>
                  <a:lnTo>
                    <a:pt x="33669" y="20441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3" name="object 47">
              <a:extLst>
                <a:ext uri="{FF2B5EF4-FFF2-40B4-BE49-F238E27FC236}">
                  <a16:creationId xmlns:a16="http://schemas.microsoft.com/office/drawing/2014/main" id="{715B79FB-BF6F-467F-BAB1-41516E5315AC}"/>
                </a:ext>
              </a:extLst>
            </p:cNvPr>
            <p:cNvSpPr/>
            <p:nvPr/>
          </p:nvSpPr>
          <p:spPr>
            <a:xfrm>
              <a:off x="1799935" y="671250"/>
              <a:ext cx="41185" cy="39982"/>
            </a:xfrm>
            <a:custGeom>
              <a:avLst/>
              <a:gdLst/>
              <a:ahLst/>
              <a:cxnLst/>
              <a:rect l="l" t="t" r="r" b="b"/>
              <a:pathLst>
                <a:path w="54913" h="53309">
                  <a:moveTo>
                    <a:pt x="33669" y="20041"/>
                  </a:moveTo>
                  <a:lnTo>
                    <a:pt x="54913" y="20041"/>
                  </a:lnTo>
                  <a:lnTo>
                    <a:pt x="38078" y="32867"/>
                  </a:lnTo>
                  <a:lnTo>
                    <a:pt x="44491" y="53309"/>
                  </a:lnTo>
                  <a:lnTo>
                    <a:pt x="27657" y="40483"/>
                  </a:lnTo>
                  <a:lnTo>
                    <a:pt x="10421" y="53309"/>
                  </a:lnTo>
                  <a:lnTo>
                    <a:pt x="17235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3669" y="20041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4" name="object 48">
              <a:extLst>
                <a:ext uri="{FF2B5EF4-FFF2-40B4-BE49-F238E27FC236}">
                  <a16:creationId xmlns:a16="http://schemas.microsoft.com/office/drawing/2014/main" id="{E794CAC2-2802-4CCD-AD5F-84AF4475C9EA}"/>
                </a:ext>
              </a:extLst>
            </p:cNvPr>
            <p:cNvSpPr/>
            <p:nvPr/>
          </p:nvSpPr>
          <p:spPr>
            <a:xfrm>
              <a:off x="1850439" y="657722"/>
              <a:ext cx="41185" cy="39982"/>
            </a:xfrm>
            <a:custGeom>
              <a:avLst/>
              <a:gdLst/>
              <a:ahLst/>
              <a:cxnLst/>
              <a:rect l="l" t="t" r="r" b="b"/>
              <a:pathLst>
                <a:path w="54913" h="53309">
                  <a:moveTo>
                    <a:pt x="33669" y="20041"/>
                  </a:moveTo>
                  <a:lnTo>
                    <a:pt x="54913" y="20041"/>
                  </a:lnTo>
                  <a:lnTo>
                    <a:pt x="38078" y="32867"/>
                  </a:lnTo>
                  <a:lnTo>
                    <a:pt x="44491" y="53309"/>
                  </a:lnTo>
                  <a:lnTo>
                    <a:pt x="27657" y="40483"/>
                  </a:lnTo>
                  <a:lnTo>
                    <a:pt x="10421" y="53309"/>
                  </a:lnTo>
                  <a:lnTo>
                    <a:pt x="17235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3669" y="20041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5" name="object 49">
              <a:extLst>
                <a:ext uri="{FF2B5EF4-FFF2-40B4-BE49-F238E27FC236}">
                  <a16:creationId xmlns:a16="http://schemas.microsoft.com/office/drawing/2014/main" id="{9F7FF7D9-866A-4F0F-B4C3-632A7E3E7176}"/>
                </a:ext>
              </a:extLst>
            </p:cNvPr>
            <p:cNvSpPr/>
            <p:nvPr/>
          </p:nvSpPr>
          <p:spPr>
            <a:xfrm>
              <a:off x="1850439" y="480959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33669" y="19640"/>
                  </a:moveTo>
                  <a:lnTo>
                    <a:pt x="54913" y="19640"/>
                  </a:lnTo>
                  <a:lnTo>
                    <a:pt x="38078" y="32466"/>
                  </a:lnTo>
                  <a:lnTo>
                    <a:pt x="44491" y="52908"/>
                  </a:lnTo>
                  <a:lnTo>
                    <a:pt x="27657" y="40483"/>
                  </a:lnTo>
                  <a:lnTo>
                    <a:pt x="10421" y="52908"/>
                  </a:lnTo>
                  <a:lnTo>
                    <a:pt x="17235" y="32466"/>
                  </a:lnTo>
                  <a:lnTo>
                    <a:pt x="0" y="19640"/>
                  </a:lnTo>
                  <a:lnTo>
                    <a:pt x="21243" y="19640"/>
                  </a:lnTo>
                  <a:lnTo>
                    <a:pt x="27657" y="0"/>
                  </a:lnTo>
                  <a:lnTo>
                    <a:pt x="33669" y="19640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6" name="object 50">
              <a:extLst>
                <a:ext uri="{FF2B5EF4-FFF2-40B4-BE49-F238E27FC236}">
                  <a16:creationId xmlns:a16="http://schemas.microsoft.com/office/drawing/2014/main" id="{E08E27FB-C5EA-4F21-AC3B-4115D9A1E62B}"/>
                </a:ext>
              </a:extLst>
            </p:cNvPr>
            <p:cNvSpPr/>
            <p:nvPr/>
          </p:nvSpPr>
          <p:spPr>
            <a:xfrm>
              <a:off x="1887715" y="518235"/>
              <a:ext cx="41486" cy="39982"/>
            </a:xfrm>
            <a:custGeom>
              <a:avLst/>
              <a:gdLst/>
              <a:ahLst/>
              <a:cxnLst/>
              <a:rect l="l" t="t" r="r" b="b"/>
              <a:pathLst>
                <a:path w="55314" h="53309">
                  <a:moveTo>
                    <a:pt x="27657" y="40483"/>
                  </a:moveTo>
                  <a:lnTo>
                    <a:pt x="10822" y="53309"/>
                  </a:lnTo>
                  <a:lnTo>
                    <a:pt x="17636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4070" y="20041"/>
                  </a:lnTo>
                  <a:lnTo>
                    <a:pt x="55314" y="20041"/>
                  </a:lnTo>
                  <a:lnTo>
                    <a:pt x="38078" y="32867"/>
                  </a:lnTo>
                  <a:lnTo>
                    <a:pt x="44892" y="53309"/>
                  </a:lnTo>
                  <a:lnTo>
                    <a:pt x="27657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7" name="object 51">
              <a:extLst>
                <a:ext uri="{FF2B5EF4-FFF2-40B4-BE49-F238E27FC236}">
                  <a16:creationId xmlns:a16="http://schemas.microsoft.com/office/drawing/2014/main" id="{332344FF-BEEC-470F-ABC5-CF174CAB8C7E}"/>
                </a:ext>
              </a:extLst>
            </p:cNvPr>
            <p:cNvSpPr/>
            <p:nvPr/>
          </p:nvSpPr>
          <p:spPr>
            <a:xfrm>
              <a:off x="1887715" y="621047"/>
              <a:ext cx="41486" cy="39681"/>
            </a:xfrm>
            <a:custGeom>
              <a:avLst/>
              <a:gdLst/>
              <a:ahLst/>
              <a:cxnLst/>
              <a:rect l="l" t="t" r="r" b="b"/>
              <a:pathLst>
                <a:path w="55314" h="52908">
                  <a:moveTo>
                    <a:pt x="27657" y="40483"/>
                  </a:moveTo>
                  <a:lnTo>
                    <a:pt x="10822" y="52908"/>
                  </a:lnTo>
                  <a:lnTo>
                    <a:pt x="17636" y="32466"/>
                  </a:lnTo>
                  <a:lnTo>
                    <a:pt x="0" y="19640"/>
                  </a:lnTo>
                  <a:lnTo>
                    <a:pt x="21243" y="19640"/>
                  </a:lnTo>
                  <a:lnTo>
                    <a:pt x="27657" y="0"/>
                  </a:lnTo>
                  <a:lnTo>
                    <a:pt x="34070" y="19640"/>
                  </a:lnTo>
                  <a:lnTo>
                    <a:pt x="55314" y="19640"/>
                  </a:lnTo>
                  <a:lnTo>
                    <a:pt x="38078" y="32466"/>
                  </a:lnTo>
                  <a:lnTo>
                    <a:pt x="44892" y="52908"/>
                  </a:lnTo>
                  <a:lnTo>
                    <a:pt x="27657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8" name="object 52">
              <a:extLst>
                <a:ext uri="{FF2B5EF4-FFF2-40B4-BE49-F238E27FC236}">
                  <a16:creationId xmlns:a16="http://schemas.microsoft.com/office/drawing/2014/main" id="{A528431D-B30C-4668-86A1-E939301B2DCC}"/>
                </a:ext>
              </a:extLst>
            </p:cNvPr>
            <p:cNvSpPr/>
            <p:nvPr/>
          </p:nvSpPr>
          <p:spPr>
            <a:xfrm>
              <a:off x="1901843" y="568740"/>
              <a:ext cx="41486" cy="39982"/>
            </a:xfrm>
            <a:custGeom>
              <a:avLst/>
              <a:gdLst/>
              <a:ahLst/>
              <a:cxnLst/>
              <a:rect l="l" t="t" r="r" b="b"/>
              <a:pathLst>
                <a:path w="55314" h="53309">
                  <a:moveTo>
                    <a:pt x="27657" y="40483"/>
                  </a:moveTo>
                  <a:lnTo>
                    <a:pt x="10822" y="53309"/>
                  </a:lnTo>
                  <a:lnTo>
                    <a:pt x="17235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4070" y="20041"/>
                  </a:lnTo>
                  <a:lnTo>
                    <a:pt x="55314" y="20041"/>
                  </a:lnTo>
                  <a:lnTo>
                    <a:pt x="38078" y="32867"/>
                  </a:lnTo>
                  <a:lnTo>
                    <a:pt x="44892" y="53309"/>
                  </a:lnTo>
                  <a:lnTo>
                    <a:pt x="27657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9" name="object 53">
              <a:extLst>
                <a:ext uri="{FF2B5EF4-FFF2-40B4-BE49-F238E27FC236}">
                  <a16:creationId xmlns:a16="http://schemas.microsoft.com/office/drawing/2014/main" id="{A8645062-CC07-4936-92BA-7864E09AE6E8}"/>
                </a:ext>
              </a:extLst>
            </p:cNvPr>
            <p:cNvSpPr/>
            <p:nvPr/>
          </p:nvSpPr>
          <p:spPr>
            <a:xfrm>
              <a:off x="1747927" y="480959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27657" y="40483"/>
                  </a:moveTo>
                  <a:lnTo>
                    <a:pt x="10421" y="52908"/>
                  </a:lnTo>
                  <a:lnTo>
                    <a:pt x="17235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3669" y="20041"/>
                  </a:lnTo>
                  <a:lnTo>
                    <a:pt x="54913" y="20041"/>
                  </a:lnTo>
                  <a:lnTo>
                    <a:pt x="37677" y="32867"/>
                  </a:lnTo>
                  <a:lnTo>
                    <a:pt x="44491" y="52908"/>
                  </a:lnTo>
                  <a:lnTo>
                    <a:pt x="27657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0" name="object 54">
              <a:extLst>
                <a:ext uri="{FF2B5EF4-FFF2-40B4-BE49-F238E27FC236}">
                  <a16:creationId xmlns:a16="http://schemas.microsoft.com/office/drawing/2014/main" id="{ED72B5B7-4644-4770-876D-B15A180700D3}"/>
                </a:ext>
              </a:extLst>
            </p:cNvPr>
            <p:cNvSpPr/>
            <p:nvPr/>
          </p:nvSpPr>
          <p:spPr>
            <a:xfrm>
              <a:off x="1711552" y="518536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27256" y="40483"/>
                  </a:moveTo>
                  <a:lnTo>
                    <a:pt x="10421" y="52908"/>
                  </a:lnTo>
                  <a:lnTo>
                    <a:pt x="17235" y="32466"/>
                  </a:lnTo>
                  <a:lnTo>
                    <a:pt x="0" y="19640"/>
                  </a:lnTo>
                  <a:lnTo>
                    <a:pt x="20843" y="19640"/>
                  </a:lnTo>
                  <a:lnTo>
                    <a:pt x="27256" y="0"/>
                  </a:lnTo>
                  <a:lnTo>
                    <a:pt x="33669" y="19640"/>
                  </a:lnTo>
                  <a:lnTo>
                    <a:pt x="54913" y="19640"/>
                  </a:lnTo>
                  <a:lnTo>
                    <a:pt x="37677" y="32466"/>
                  </a:lnTo>
                  <a:lnTo>
                    <a:pt x="44491" y="52908"/>
                  </a:lnTo>
                  <a:lnTo>
                    <a:pt x="27256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1" name="object 55">
              <a:extLst>
                <a:ext uri="{FF2B5EF4-FFF2-40B4-BE49-F238E27FC236}">
                  <a16:creationId xmlns:a16="http://schemas.microsoft.com/office/drawing/2014/main" id="{9E675218-C9BB-4D2A-AE06-5831A946AA1A}"/>
                </a:ext>
              </a:extLst>
            </p:cNvPr>
            <p:cNvSpPr/>
            <p:nvPr/>
          </p:nvSpPr>
          <p:spPr>
            <a:xfrm>
              <a:off x="1698024" y="569039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27256" y="40483"/>
                  </a:moveTo>
                  <a:lnTo>
                    <a:pt x="10421" y="52908"/>
                  </a:lnTo>
                  <a:lnTo>
                    <a:pt x="17235" y="32466"/>
                  </a:lnTo>
                  <a:lnTo>
                    <a:pt x="0" y="19640"/>
                  </a:lnTo>
                  <a:lnTo>
                    <a:pt x="20843" y="19640"/>
                  </a:lnTo>
                  <a:lnTo>
                    <a:pt x="27256" y="0"/>
                  </a:lnTo>
                  <a:lnTo>
                    <a:pt x="33669" y="19640"/>
                  </a:lnTo>
                  <a:lnTo>
                    <a:pt x="54913" y="19640"/>
                  </a:lnTo>
                  <a:lnTo>
                    <a:pt x="37677" y="32466"/>
                  </a:lnTo>
                  <a:lnTo>
                    <a:pt x="44491" y="52908"/>
                  </a:lnTo>
                  <a:lnTo>
                    <a:pt x="27256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2" name="object 56">
              <a:extLst>
                <a:ext uri="{FF2B5EF4-FFF2-40B4-BE49-F238E27FC236}">
                  <a16:creationId xmlns:a16="http://schemas.microsoft.com/office/drawing/2014/main" id="{D01A43A9-0ED1-4F7A-AC6C-B91970006196}"/>
                </a:ext>
              </a:extLst>
            </p:cNvPr>
            <p:cNvSpPr/>
            <p:nvPr/>
          </p:nvSpPr>
          <p:spPr>
            <a:xfrm>
              <a:off x="1711552" y="621047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27256" y="40483"/>
                  </a:moveTo>
                  <a:lnTo>
                    <a:pt x="10421" y="52908"/>
                  </a:lnTo>
                  <a:lnTo>
                    <a:pt x="17235" y="32466"/>
                  </a:lnTo>
                  <a:lnTo>
                    <a:pt x="0" y="19640"/>
                  </a:lnTo>
                  <a:lnTo>
                    <a:pt x="20843" y="19640"/>
                  </a:lnTo>
                  <a:lnTo>
                    <a:pt x="27256" y="0"/>
                  </a:lnTo>
                  <a:lnTo>
                    <a:pt x="33669" y="19640"/>
                  </a:lnTo>
                  <a:lnTo>
                    <a:pt x="54913" y="19640"/>
                  </a:lnTo>
                  <a:lnTo>
                    <a:pt x="37677" y="32466"/>
                  </a:lnTo>
                  <a:lnTo>
                    <a:pt x="44491" y="52908"/>
                  </a:lnTo>
                  <a:lnTo>
                    <a:pt x="27256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3" name="object 58">
              <a:extLst>
                <a:ext uri="{FF2B5EF4-FFF2-40B4-BE49-F238E27FC236}">
                  <a16:creationId xmlns:a16="http://schemas.microsoft.com/office/drawing/2014/main" id="{F5E8C8D4-1F2B-445A-9D1C-566AE486C923}"/>
                </a:ext>
              </a:extLst>
            </p:cNvPr>
            <p:cNvSpPr/>
            <p:nvPr/>
          </p:nvSpPr>
          <p:spPr>
            <a:xfrm>
              <a:off x="1588897" y="946013"/>
              <a:ext cx="461754" cy="0"/>
            </a:xfrm>
            <a:custGeom>
              <a:avLst/>
              <a:gdLst/>
              <a:ahLst/>
              <a:cxnLst/>
              <a:rect l="l" t="t" r="r" b="b"/>
              <a:pathLst>
                <a:path w="615672">
                  <a:moveTo>
                    <a:pt x="0" y="0"/>
                  </a:moveTo>
                  <a:lnTo>
                    <a:pt x="615672" y="0"/>
                  </a:lnTo>
                </a:path>
              </a:pathLst>
            </a:custGeom>
            <a:ln w="41352">
              <a:solidFill>
                <a:srgbClr val="2549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4" name="object 59">
              <a:extLst>
                <a:ext uri="{FF2B5EF4-FFF2-40B4-BE49-F238E27FC236}">
                  <a16:creationId xmlns:a16="http://schemas.microsoft.com/office/drawing/2014/main" id="{84875E61-19CD-4A40-9CBB-69D6089CE517}"/>
                </a:ext>
              </a:extLst>
            </p:cNvPr>
            <p:cNvSpPr/>
            <p:nvPr/>
          </p:nvSpPr>
          <p:spPr>
            <a:xfrm>
              <a:off x="1591003" y="928879"/>
              <a:ext cx="461453" cy="30062"/>
            </a:xfrm>
            <a:custGeom>
              <a:avLst/>
              <a:gdLst/>
              <a:ahLst/>
              <a:cxnLst/>
              <a:rect l="l" t="t" r="r" b="b"/>
              <a:pathLst>
                <a:path w="615271" h="40082">
                  <a:moveTo>
                    <a:pt x="610060" y="5210"/>
                  </a:moveTo>
                  <a:lnTo>
                    <a:pt x="0" y="5210"/>
                  </a:lnTo>
                  <a:lnTo>
                    <a:pt x="610060" y="0"/>
                  </a:lnTo>
                  <a:lnTo>
                    <a:pt x="615271" y="0"/>
                  </a:lnTo>
                  <a:lnTo>
                    <a:pt x="610060" y="40082"/>
                  </a:lnTo>
                  <a:lnTo>
                    <a:pt x="610060" y="521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5" name="object 60">
              <a:extLst>
                <a:ext uri="{FF2B5EF4-FFF2-40B4-BE49-F238E27FC236}">
                  <a16:creationId xmlns:a16="http://schemas.microsoft.com/office/drawing/2014/main" id="{DC57D3C6-A42F-4B32-A14E-A43E9AA2D6FE}"/>
                </a:ext>
              </a:extLst>
            </p:cNvPr>
            <p:cNvSpPr/>
            <p:nvPr/>
          </p:nvSpPr>
          <p:spPr>
            <a:xfrm>
              <a:off x="1587093" y="928878"/>
              <a:ext cx="465362" cy="34270"/>
            </a:xfrm>
            <a:custGeom>
              <a:avLst/>
              <a:gdLst/>
              <a:ahLst/>
              <a:cxnLst/>
              <a:rect l="l" t="t" r="r" b="b"/>
              <a:pathLst>
                <a:path w="620482" h="45693">
                  <a:moveTo>
                    <a:pt x="5210" y="5210"/>
                  </a:moveTo>
                  <a:lnTo>
                    <a:pt x="5210" y="40082"/>
                  </a:lnTo>
                  <a:lnTo>
                    <a:pt x="615271" y="40082"/>
                  </a:lnTo>
                  <a:lnTo>
                    <a:pt x="620482" y="0"/>
                  </a:lnTo>
                  <a:lnTo>
                    <a:pt x="620482" y="45693"/>
                  </a:lnTo>
                  <a:lnTo>
                    <a:pt x="0" y="45693"/>
                  </a:lnTo>
                  <a:lnTo>
                    <a:pt x="0" y="0"/>
                  </a:lnTo>
                  <a:lnTo>
                    <a:pt x="615271" y="0"/>
                  </a:lnTo>
                  <a:lnTo>
                    <a:pt x="5210" y="521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6" name="object 61">
              <a:extLst>
                <a:ext uri="{FF2B5EF4-FFF2-40B4-BE49-F238E27FC236}">
                  <a16:creationId xmlns:a16="http://schemas.microsoft.com/office/drawing/2014/main" id="{2C18D929-22CC-4665-A000-73F0AAA94459}"/>
                </a:ext>
              </a:extLst>
            </p:cNvPr>
            <p:cNvSpPr/>
            <p:nvPr/>
          </p:nvSpPr>
          <p:spPr>
            <a:xfrm>
              <a:off x="2113481" y="224834"/>
              <a:ext cx="322266" cy="265745"/>
            </a:xfrm>
            <a:custGeom>
              <a:avLst/>
              <a:gdLst/>
              <a:ahLst/>
              <a:cxnLst/>
              <a:rect l="l" t="t" r="r" b="b"/>
              <a:pathLst>
                <a:path w="429688" h="354327">
                  <a:moveTo>
                    <a:pt x="18125" y="28188"/>
                  </a:moveTo>
                  <a:lnTo>
                    <a:pt x="34457" y="53587"/>
                  </a:lnTo>
                  <a:lnTo>
                    <a:pt x="49108" y="76374"/>
                  </a:lnTo>
                  <a:lnTo>
                    <a:pt x="62192" y="96723"/>
                  </a:lnTo>
                  <a:lnTo>
                    <a:pt x="73821" y="114810"/>
                  </a:lnTo>
                  <a:lnTo>
                    <a:pt x="84107" y="130811"/>
                  </a:lnTo>
                  <a:lnTo>
                    <a:pt x="93164" y="144902"/>
                  </a:lnTo>
                  <a:lnTo>
                    <a:pt x="101104" y="157257"/>
                  </a:lnTo>
                  <a:lnTo>
                    <a:pt x="108041" y="168053"/>
                  </a:lnTo>
                  <a:lnTo>
                    <a:pt x="114085" y="177464"/>
                  </a:lnTo>
                  <a:lnTo>
                    <a:pt x="119351" y="185667"/>
                  </a:lnTo>
                  <a:lnTo>
                    <a:pt x="123952" y="192837"/>
                  </a:lnTo>
                  <a:lnTo>
                    <a:pt x="127999" y="199150"/>
                  </a:lnTo>
                  <a:lnTo>
                    <a:pt x="134885" y="209906"/>
                  </a:lnTo>
                  <a:lnTo>
                    <a:pt x="140911" y="219339"/>
                  </a:lnTo>
                  <a:lnTo>
                    <a:pt x="146979" y="228853"/>
                  </a:lnTo>
                  <a:lnTo>
                    <a:pt x="150310" y="234080"/>
                  </a:lnTo>
                  <a:lnTo>
                    <a:pt x="155696" y="242172"/>
                  </a:lnTo>
                  <a:lnTo>
                    <a:pt x="161375" y="250009"/>
                  </a:lnTo>
                  <a:lnTo>
                    <a:pt x="167512" y="257586"/>
                  </a:lnTo>
                  <a:lnTo>
                    <a:pt x="174277" y="264897"/>
                  </a:lnTo>
                  <a:lnTo>
                    <a:pt x="181837" y="271938"/>
                  </a:lnTo>
                  <a:lnTo>
                    <a:pt x="190358" y="278703"/>
                  </a:lnTo>
                  <a:lnTo>
                    <a:pt x="200008" y="285187"/>
                  </a:lnTo>
                  <a:lnTo>
                    <a:pt x="210955" y="291384"/>
                  </a:lnTo>
                  <a:lnTo>
                    <a:pt x="223366" y="297290"/>
                  </a:lnTo>
                  <a:lnTo>
                    <a:pt x="237408" y="302898"/>
                  </a:lnTo>
                  <a:lnTo>
                    <a:pt x="253250" y="308205"/>
                  </a:lnTo>
                  <a:lnTo>
                    <a:pt x="271057" y="313204"/>
                  </a:lnTo>
                  <a:lnTo>
                    <a:pt x="290999" y="317890"/>
                  </a:lnTo>
                  <a:lnTo>
                    <a:pt x="319262" y="323710"/>
                  </a:lnTo>
                  <a:lnTo>
                    <a:pt x="341266" y="328262"/>
                  </a:lnTo>
                  <a:lnTo>
                    <a:pt x="360680" y="332311"/>
                  </a:lnTo>
                  <a:lnTo>
                    <a:pt x="377560" y="335863"/>
                  </a:lnTo>
                  <a:lnTo>
                    <a:pt x="391965" y="338922"/>
                  </a:lnTo>
                  <a:lnTo>
                    <a:pt x="403953" y="341490"/>
                  </a:lnTo>
                  <a:lnTo>
                    <a:pt x="413582" y="343571"/>
                  </a:lnTo>
                  <a:lnTo>
                    <a:pt x="420910" y="345170"/>
                  </a:lnTo>
                  <a:lnTo>
                    <a:pt x="425996" y="346290"/>
                  </a:lnTo>
                  <a:lnTo>
                    <a:pt x="429688" y="347113"/>
                  </a:lnTo>
                  <a:lnTo>
                    <a:pt x="429688" y="354327"/>
                  </a:lnTo>
                  <a:lnTo>
                    <a:pt x="414785" y="351226"/>
                  </a:lnTo>
                  <a:lnTo>
                    <a:pt x="402226" y="348609"/>
                  </a:lnTo>
                  <a:lnTo>
                    <a:pt x="391394" y="346344"/>
                  </a:lnTo>
                  <a:lnTo>
                    <a:pt x="381676" y="344299"/>
                  </a:lnTo>
                  <a:lnTo>
                    <a:pt x="372455" y="342343"/>
                  </a:lnTo>
                  <a:lnTo>
                    <a:pt x="363117" y="340344"/>
                  </a:lnTo>
                  <a:lnTo>
                    <a:pt x="353046" y="338170"/>
                  </a:lnTo>
                  <a:lnTo>
                    <a:pt x="341628" y="335690"/>
                  </a:lnTo>
                  <a:lnTo>
                    <a:pt x="328247" y="332772"/>
                  </a:lnTo>
                  <a:lnTo>
                    <a:pt x="312288" y="329285"/>
                  </a:lnTo>
                  <a:lnTo>
                    <a:pt x="293136" y="325096"/>
                  </a:lnTo>
                  <a:lnTo>
                    <a:pt x="293005" y="325067"/>
                  </a:lnTo>
                  <a:lnTo>
                    <a:pt x="275439" y="321246"/>
                  </a:lnTo>
                  <a:lnTo>
                    <a:pt x="259463" y="317689"/>
                  </a:lnTo>
                  <a:lnTo>
                    <a:pt x="244928" y="314236"/>
                  </a:lnTo>
                  <a:lnTo>
                    <a:pt x="231683" y="310728"/>
                  </a:lnTo>
                  <a:lnTo>
                    <a:pt x="219578" y="307004"/>
                  </a:lnTo>
                  <a:lnTo>
                    <a:pt x="208463" y="302907"/>
                  </a:lnTo>
                  <a:lnTo>
                    <a:pt x="198189" y="298274"/>
                  </a:lnTo>
                  <a:lnTo>
                    <a:pt x="188605" y="292948"/>
                  </a:lnTo>
                  <a:lnTo>
                    <a:pt x="179560" y="286767"/>
                  </a:lnTo>
                  <a:lnTo>
                    <a:pt x="170905" y="279573"/>
                  </a:lnTo>
                  <a:lnTo>
                    <a:pt x="162490" y="271206"/>
                  </a:lnTo>
                  <a:lnTo>
                    <a:pt x="154164" y="261506"/>
                  </a:lnTo>
                  <a:lnTo>
                    <a:pt x="144066" y="248037"/>
                  </a:lnTo>
                  <a:lnTo>
                    <a:pt x="130536" y="229335"/>
                  </a:lnTo>
                  <a:lnTo>
                    <a:pt x="122364" y="217967"/>
                  </a:lnTo>
                  <a:lnTo>
                    <a:pt x="113465" y="205553"/>
                  </a:lnTo>
                  <a:lnTo>
                    <a:pt x="103996" y="192317"/>
                  </a:lnTo>
                  <a:lnTo>
                    <a:pt x="94116" y="178482"/>
                  </a:lnTo>
                  <a:lnTo>
                    <a:pt x="83981" y="164273"/>
                  </a:lnTo>
                  <a:lnTo>
                    <a:pt x="73750" y="149914"/>
                  </a:lnTo>
                  <a:lnTo>
                    <a:pt x="63581" y="135628"/>
                  </a:lnTo>
                  <a:lnTo>
                    <a:pt x="53631" y="121640"/>
                  </a:lnTo>
                  <a:lnTo>
                    <a:pt x="44059" y="108174"/>
                  </a:lnTo>
                  <a:lnTo>
                    <a:pt x="35021" y="95453"/>
                  </a:lnTo>
                  <a:lnTo>
                    <a:pt x="26677" y="83701"/>
                  </a:lnTo>
                  <a:lnTo>
                    <a:pt x="19183" y="73144"/>
                  </a:lnTo>
                  <a:lnTo>
                    <a:pt x="12698" y="64003"/>
                  </a:lnTo>
                  <a:lnTo>
                    <a:pt x="3384" y="50870"/>
                  </a:lnTo>
                  <a:lnTo>
                    <a:pt x="0" y="46094"/>
                  </a:lnTo>
                  <a:lnTo>
                    <a:pt x="0" y="0"/>
                  </a:lnTo>
                  <a:lnTo>
                    <a:pt x="18125" y="28188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7" name="object 62">
              <a:extLst>
                <a:ext uri="{FF2B5EF4-FFF2-40B4-BE49-F238E27FC236}">
                  <a16:creationId xmlns:a16="http://schemas.microsoft.com/office/drawing/2014/main" id="{012A3C09-1760-48CF-8832-5959E0BC9F5F}"/>
                </a:ext>
              </a:extLst>
            </p:cNvPr>
            <p:cNvSpPr/>
            <p:nvPr/>
          </p:nvSpPr>
          <p:spPr>
            <a:xfrm>
              <a:off x="2113182" y="266919"/>
              <a:ext cx="322867" cy="244402"/>
            </a:xfrm>
            <a:custGeom>
              <a:avLst/>
              <a:gdLst/>
              <a:ahLst/>
              <a:cxnLst/>
              <a:rect l="l" t="t" r="r" b="b"/>
              <a:pathLst>
                <a:path w="430489" h="325869">
                  <a:moveTo>
                    <a:pt x="19154" y="26814"/>
                  </a:moveTo>
                  <a:lnTo>
                    <a:pt x="36046" y="50967"/>
                  </a:lnTo>
                  <a:lnTo>
                    <a:pt x="51190" y="72616"/>
                  </a:lnTo>
                  <a:lnTo>
                    <a:pt x="64696" y="91920"/>
                  </a:lnTo>
                  <a:lnTo>
                    <a:pt x="76677" y="109036"/>
                  </a:lnTo>
                  <a:lnTo>
                    <a:pt x="87243" y="124123"/>
                  </a:lnTo>
                  <a:lnTo>
                    <a:pt x="96506" y="137340"/>
                  </a:lnTo>
                  <a:lnTo>
                    <a:pt x="104577" y="148843"/>
                  </a:lnTo>
                  <a:lnTo>
                    <a:pt x="111569" y="158791"/>
                  </a:lnTo>
                  <a:lnTo>
                    <a:pt x="117593" y="167343"/>
                  </a:lnTo>
                  <a:lnTo>
                    <a:pt x="122759" y="174657"/>
                  </a:lnTo>
                  <a:lnTo>
                    <a:pt x="127181" y="180890"/>
                  </a:lnTo>
                  <a:lnTo>
                    <a:pt x="130969" y="186200"/>
                  </a:lnTo>
                  <a:lnTo>
                    <a:pt x="137089" y="194687"/>
                  </a:lnTo>
                  <a:lnTo>
                    <a:pt x="142013" y="201382"/>
                  </a:lnTo>
                  <a:lnTo>
                    <a:pt x="146633" y="207551"/>
                  </a:lnTo>
                  <a:lnTo>
                    <a:pt x="149108" y="210833"/>
                  </a:lnTo>
                  <a:lnTo>
                    <a:pt x="153275" y="216369"/>
                  </a:lnTo>
                  <a:lnTo>
                    <a:pt x="163023" y="228563"/>
                  </a:lnTo>
                  <a:lnTo>
                    <a:pt x="175967" y="241749"/>
                  </a:lnTo>
                  <a:lnTo>
                    <a:pt x="184128" y="248525"/>
                  </a:lnTo>
                  <a:lnTo>
                    <a:pt x="193679" y="255323"/>
                  </a:lnTo>
                  <a:lnTo>
                    <a:pt x="204814" y="262067"/>
                  </a:lnTo>
                  <a:lnTo>
                    <a:pt x="217731" y="268683"/>
                  </a:lnTo>
                  <a:lnTo>
                    <a:pt x="232627" y="275093"/>
                  </a:lnTo>
                  <a:lnTo>
                    <a:pt x="249697" y="281223"/>
                  </a:lnTo>
                  <a:lnTo>
                    <a:pt x="269139" y="286998"/>
                  </a:lnTo>
                  <a:lnTo>
                    <a:pt x="291149" y="292343"/>
                  </a:lnTo>
                  <a:lnTo>
                    <a:pt x="303492" y="294913"/>
                  </a:lnTo>
                  <a:lnTo>
                    <a:pt x="316034" y="297455"/>
                  </a:lnTo>
                  <a:lnTo>
                    <a:pt x="330955" y="300455"/>
                  </a:lnTo>
                  <a:lnTo>
                    <a:pt x="347375" y="303741"/>
                  </a:lnTo>
                  <a:lnTo>
                    <a:pt x="364417" y="307140"/>
                  </a:lnTo>
                  <a:lnTo>
                    <a:pt x="381201" y="310481"/>
                  </a:lnTo>
                  <a:lnTo>
                    <a:pt x="396847" y="313589"/>
                  </a:lnTo>
                  <a:lnTo>
                    <a:pt x="410477" y="316293"/>
                  </a:lnTo>
                  <a:lnTo>
                    <a:pt x="421212" y="318421"/>
                  </a:lnTo>
                  <a:lnTo>
                    <a:pt x="430489" y="320257"/>
                  </a:lnTo>
                  <a:lnTo>
                    <a:pt x="430489" y="325869"/>
                  </a:lnTo>
                  <a:lnTo>
                    <a:pt x="409707" y="321953"/>
                  </a:lnTo>
                  <a:lnTo>
                    <a:pt x="392462" y="318697"/>
                  </a:lnTo>
                  <a:lnTo>
                    <a:pt x="378129" y="315980"/>
                  </a:lnTo>
                  <a:lnTo>
                    <a:pt x="366082" y="313677"/>
                  </a:lnTo>
                  <a:lnTo>
                    <a:pt x="355697" y="311665"/>
                  </a:lnTo>
                  <a:lnTo>
                    <a:pt x="346349" y="309822"/>
                  </a:lnTo>
                  <a:lnTo>
                    <a:pt x="337412" y="308024"/>
                  </a:lnTo>
                  <a:lnTo>
                    <a:pt x="328263" y="306148"/>
                  </a:lnTo>
                  <a:lnTo>
                    <a:pt x="318275" y="304070"/>
                  </a:lnTo>
                  <a:lnTo>
                    <a:pt x="306823" y="301669"/>
                  </a:lnTo>
                  <a:lnTo>
                    <a:pt x="294208" y="299014"/>
                  </a:lnTo>
                  <a:lnTo>
                    <a:pt x="281407" y="296331"/>
                  </a:lnTo>
                  <a:lnTo>
                    <a:pt x="268582" y="293584"/>
                  </a:lnTo>
                  <a:lnTo>
                    <a:pt x="255802" y="290662"/>
                  </a:lnTo>
                  <a:lnTo>
                    <a:pt x="243137" y="287457"/>
                  </a:lnTo>
                  <a:lnTo>
                    <a:pt x="230653" y="283856"/>
                  </a:lnTo>
                  <a:lnTo>
                    <a:pt x="218419" y="279752"/>
                  </a:lnTo>
                  <a:lnTo>
                    <a:pt x="206505" y="275033"/>
                  </a:lnTo>
                  <a:lnTo>
                    <a:pt x="194979" y="269589"/>
                  </a:lnTo>
                  <a:lnTo>
                    <a:pt x="183908" y="263310"/>
                  </a:lnTo>
                  <a:lnTo>
                    <a:pt x="173362" y="256086"/>
                  </a:lnTo>
                  <a:lnTo>
                    <a:pt x="163409" y="247808"/>
                  </a:lnTo>
                  <a:lnTo>
                    <a:pt x="154118" y="238364"/>
                  </a:lnTo>
                  <a:lnTo>
                    <a:pt x="143794" y="225591"/>
                  </a:lnTo>
                  <a:lnTo>
                    <a:pt x="136849" y="216732"/>
                  </a:lnTo>
                  <a:lnTo>
                    <a:pt x="128847" y="206524"/>
                  </a:lnTo>
                  <a:lnTo>
                    <a:pt x="119965" y="195191"/>
                  </a:lnTo>
                  <a:lnTo>
                    <a:pt x="110376" y="182955"/>
                  </a:lnTo>
                  <a:lnTo>
                    <a:pt x="100256" y="170042"/>
                  </a:lnTo>
                  <a:lnTo>
                    <a:pt x="89780" y="156673"/>
                  </a:lnTo>
                  <a:lnTo>
                    <a:pt x="79123" y="143073"/>
                  </a:lnTo>
                  <a:lnTo>
                    <a:pt x="68460" y="129464"/>
                  </a:lnTo>
                  <a:lnTo>
                    <a:pt x="57966" y="116071"/>
                  </a:lnTo>
                  <a:lnTo>
                    <a:pt x="47816" y="103117"/>
                  </a:lnTo>
                  <a:lnTo>
                    <a:pt x="38185" y="90825"/>
                  </a:lnTo>
                  <a:lnTo>
                    <a:pt x="29249" y="79419"/>
                  </a:lnTo>
                  <a:lnTo>
                    <a:pt x="21181" y="69122"/>
                  </a:lnTo>
                  <a:lnTo>
                    <a:pt x="14158" y="60158"/>
                  </a:lnTo>
                  <a:lnTo>
                    <a:pt x="3944" y="47120"/>
                  </a:lnTo>
                  <a:lnTo>
                    <a:pt x="0" y="42086"/>
                  </a:lnTo>
                  <a:lnTo>
                    <a:pt x="400" y="0"/>
                  </a:lnTo>
                  <a:lnTo>
                    <a:pt x="19154" y="26814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8" name="object 63">
              <a:extLst>
                <a:ext uri="{FF2B5EF4-FFF2-40B4-BE49-F238E27FC236}">
                  <a16:creationId xmlns:a16="http://schemas.microsoft.com/office/drawing/2014/main" id="{DA61F16C-6E89-4E9E-A341-01CDBB835151}"/>
                </a:ext>
              </a:extLst>
            </p:cNvPr>
            <p:cNvSpPr/>
            <p:nvPr/>
          </p:nvSpPr>
          <p:spPr>
            <a:xfrm>
              <a:off x="2113181" y="309306"/>
              <a:ext cx="322566" cy="223058"/>
            </a:xfrm>
            <a:custGeom>
              <a:avLst/>
              <a:gdLst/>
              <a:ahLst/>
              <a:cxnLst/>
              <a:rect l="l" t="t" r="r" b="b"/>
              <a:pathLst>
                <a:path w="430088" h="297410">
                  <a:moveTo>
                    <a:pt x="18860" y="23775"/>
                  </a:moveTo>
                  <a:lnTo>
                    <a:pt x="35409" y="45092"/>
                  </a:lnTo>
                  <a:lnTo>
                    <a:pt x="50178" y="64114"/>
                  </a:lnTo>
                  <a:lnTo>
                    <a:pt x="63293" y="81006"/>
                  </a:lnTo>
                  <a:lnTo>
                    <a:pt x="74882" y="95934"/>
                  </a:lnTo>
                  <a:lnTo>
                    <a:pt x="85075" y="109063"/>
                  </a:lnTo>
                  <a:lnTo>
                    <a:pt x="93999" y="120558"/>
                  </a:lnTo>
                  <a:lnTo>
                    <a:pt x="101781" y="130583"/>
                  </a:lnTo>
                  <a:lnTo>
                    <a:pt x="108551" y="139305"/>
                  </a:lnTo>
                  <a:lnTo>
                    <a:pt x="114436" y="146887"/>
                  </a:lnTo>
                  <a:lnTo>
                    <a:pt x="119565" y="153496"/>
                  </a:lnTo>
                  <a:lnTo>
                    <a:pt x="124065" y="159295"/>
                  </a:lnTo>
                  <a:lnTo>
                    <a:pt x="128065" y="164451"/>
                  </a:lnTo>
                  <a:lnTo>
                    <a:pt x="131693" y="169128"/>
                  </a:lnTo>
                  <a:lnTo>
                    <a:pt x="138343" y="177705"/>
                  </a:lnTo>
                  <a:lnTo>
                    <a:pt x="145043" y="186348"/>
                  </a:lnTo>
                  <a:lnTo>
                    <a:pt x="148731" y="191107"/>
                  </a:lnTo>
                  <a:lnTo>
                    <a:pt x="149108" y="191593"/>
                  </a:lnTo>
                  <a:lnTo>
                    <a:pt x="155193" y="198971"/>
                  </a:lnTo>
                  <a:lnTo>
                    <a:pt x="161731" y="206120"/>
                  </a:lnTo>
                  <a:lnTo>
                    <a:pt x="168841" y="213030"/>
                  </a:lnTo>
                  <a:lnTo>
                    <a:pt x="176639" y="219691"/>
                  </a:lnTo>
                  <a:lnTo>
                    <a:pt x="185246" y="226093"/>
                  </a:lnTo>
                  <a:lnTo>
                    <a:pt x="194777" y="232224"/>
                  </a:lnTo>
                  <a:lnTo>
                    <a:pt x="205352" y="238076"/>
                  </a:lnTo>
                  <a:lnTo>
                    <a:pt x="217088" y="243638"/>
                  </a:lnTo>
                  <a:lnTo>
                    <a:pt x="230103" y="248899"/>
                  </a:lnTo>
                  <a:lnTo>
                    <a:pt x="244516" y="253850"/>
                  </a:lnTo>
                  <a:lnTo>
                    <a:pt x="260445" y="258480"/>
                  </a:lnTo>
                  <a:lnTo>
                    <a:pt x="278006" y="262779"/>
                  </a:lnTo>
                  <a:lnTo>
                    <a:pt x="294208" y="266146"/>
                  </a:lnTo>
                  <a:lnTo>
                    <a:pt x="308647" y="268934"/>
                  </a:lnTo>
                  <a:lnTo>
                    <a:pt x="324398" y="271925"/>
                  </a:lnTo>
                  <a:lnTo>
                    <a:pt x="340885" y="275019"/>
                  </a:lnTo>
                  <a:lnTo>
                    <a:pt x="357531" y="278116"/>
                  </a:lnTo>
                  <a:lnTo>
                    <a:pt x="373758" y="281114"/>
                  </a:lnTo>
                  <a:lnTo>
                    <a:pt x="388991" y="283913"/>
                  </a:lnTo>
                  <a:lnTo>
                    <a:pt x="402653" y="286412"/>
                  </a:lnTo>
                  <a:lnTo>
                    <a:pt x="414168" y="288510"/>
                  </a:lnTo>
                  <a:lnTo>
                    <a:pt x="428447" y="291101"/>
                  </a:lnTo>
                  <a:lnTo>
                    <a:pt x="430088" y="291398"/>
                  </a:lnTo>
                  <a:lnTo>
                    <a:pt x="430088" y="297410"/>
                  </a:lnTo>
                  <a:lnTo>
                    <a:pt x="411009" y="293878"/>
                  </a:lnTo>
                  <a:lnTo>
                    <a:pt x="395138" y="290940"/>
                  </a:lnTo>
                  <a:lnTo>
                    <a:pt x="381842" y="288483"/>
                  </a:lnTo>
                  <a:lnTo>
                    <a:pt x="370487" y="286389"/>
                  </a:lnTo>
                  <a:lnTo>
                    <a:pt x="360440" y="284543"/>
                  </a:lnTo>
                  <a:lnTo>
                    <a:pt x="351068" y="282829"/>
                  </a:lnTo>
                  <a:lnTo>
                    <a:pt x="341735" y="281132"/>
                  </a:lnTo>
                  <a:lnTo>
                    <a:pt x="331810" y="279335"/>
                  </a:lnTo>
                  <a:lnTo>
                    <a:pt x="320658" y="277323"/>
                  </a:lnTo>
                  <a:lnTo>
                    <a:pt x="307646" y="274979"/>
                  </a:lnTo>
                  <a:lnTo>
                    <a:pt x="294208" y="272559"/>
                  </a:lnTo>
                  <a:lnTo>
                    <a:pt x="279864" y="269932"/>
                  </a:lnTo>
                  <a:lnTo>
                    <a:pt x="265953" y="267226"/>
                  </a:lnTo>
                  <a:lnTo>
                    <a:pt x="252482" y="264349"/>
                  </a:lnTo>
                  <a:lnTo>
                    <a:pt x="239460" y="261207"/>
                  </a:lnTo>
                  <a:lnTo>
                    <a:pt x="226897" y="257706"/>
                  </a:lnTo>
                  <a:lnTo>
                    <a:pt x="214801" y="253754"/>
                  </a:lnTo>
                  <a:lnTo>
                    <a:pt x="203181" y="249256"/>
                  </a:lnTo>
                  <a:lnTo>
                    <a:pt x="192046" y="244118"/>
                  </a:lnTo>
                  <a:lnTo>
                    <a:pt x="181404" y="238249"/>
                  </a:lnTo>
                  <a:lnTo>
                    <a:pt x="171265" y="231553"/>
                  </a:lnTo>
                  <a:lnTo>
                    <a:pt x="161637" y="223937"/>
                  </a:lnTo>
                  <a:lnTo>
                    <a:pt x="152529" y="215308"/>
                  </a:lnTo>
                  <a:lnTo>
                    <a:pt x="143161" y="204884"/>
                  </a:lnTo>
                  <a:lnTo>
                    <a:pt x="135795" y="196473"/>
                  </a:lnTo>
                  <a:lnTo>
                    <a:pt x="127227" y="186652"/>
                  </a:lnTo>
                  <a:lnTo>
                    <a:pt x="117668" y="175669"/>
                  </a:lnTo>
                  <a:lnTo>
                    <a:pt x="107335" y="163775"/>
                  </a:lnTo>
                  <a:lnTo>
                    <a:pt x="96441" y="151219"/>
                  </a:lnTo>
                  <a:lnTo>
                    <a:pt x="85201" y="138250"/>
                  </a:lnTo>
                  <a:lnTo>
                    <a:pt x="73829" y="125117"/>
                  </a:lnTo>
                  <a:lnTo>
                    <a:pt x="62539" y="112071"/>
                  </a:lnTo>
                  <a:lnTo>
                    <a:pt x="51546" y="99360"/>
                  </a:lnTo>
                  <a:lnTo>
                    <a:pt x="41064" y="87235"/>
                  </a:lnTo>
                  <a:lnTo>
                    <a:pt x="31307" y="75944"/>
                  </a:lnTo>
                  <a:lnTo>
                    <a:pt x="22491" y="65736"/>
                  </a:lnTo>
                  <a:lnTo>
                    <a:pt x="14828" y="56862"/>
                  </a:lnTo>
                  <a:lnTo>
                    <a:pt x="8534" y="49571"/>
                  </a:lnTo>
                  <a:lnTo>
                    <a:pt x="909" y="40735"/>
                  </a:lnTo>
                  <a:lnTo>
                    <a:pt x="0" y="39681"/>
                  </a:lnTo>
                  <a:lnTo>
                    <a:pt x="400" y="0"/>
                  </a:lnTo>
                  <a:lnTo>
                    <a:pt x="18860" y="2377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9" name="object 64">
              <a:extLst>
                <a:ext uri="{FF2B5EF4-FFF2-40B4-BE49-F238E27FC236}">
                  <a16:creationId xmlns:a16="http://schemas.microsoft.com/office/drawing/2014/main" id="{42EA4EB6-9455-4C54-A7BE-3A282FEE411F}"/>
                </a:ext>
              </a:extLst>
            </p:cNvPr>
            <p:cNvSpPr/>
            <p:nvPr/>
          </p:nvSpPr>
          <p:spPr>
            <a:xfrm>
              <a:off x="2113181" y="350792"/>
              <a:ext cx="322566" cy="204119"/>
            </a:xfrm>
            <a:custGeom>
              <a:avLst/>
              <a:gdLst/>
              <a:ahLst/>
              <a:cxnLst/>
              <a:rect l="l" t="t" r="r" b="b"/>
              <a:pathLst>
                <a:path w="430088" h="272159">
                  <a:moveTo>
                    <a:pt x="19909" y="23025"/>
                  </a:moveTo>
                  <a:lnTo>
                    <a:pt x="37618" y="43503"/>
                  </a:lnTo>
                  <a:lnTo>
                    <a:pt x="53284" y="61615"/>
                  </a:lnTo>
                  <a:lnTo>
                    <a:pt x="67065" y="77539"/>
                  </a:lnTo>
                  <a:lnTo>
                    <a:pt x="79117" y="91455"/>
                  </a:lnTo>
                  <a:lnTo>
                    <a:pt x="89599" y="103542"/>
                  </a:lnTo>
                  <a:lnTo>
                    <a:pt x="98666" y="113981"/>
                  </a:lnTo>
                  <a:lnTo>
                    <a:pt x="113187" y="130629"/>
                  </a:lnTo>
                  <a:lnTo>
                    <a:pt x="123938" y="142835"/>
                  </a:lnTo>
                  <a:lnTo>
                    <a:pt x="135747" y="155957"/>
                  </a:lnTo>
                  <a:lnTo>
                    <a:pt x="146148" y="167164"/>
                  </a:lnTo>
                  <a:lnTo>
                    <a:pt x="158095" y="179755"/>
                  </a:lnTo>
                  <a:lnTo>
                    <a:pt x="174135" y="195191"/>
                  </a:lnTo>
                  <a:lnTo>
                    <a:pt x="190441" y="207761"/>
                  </a:lnTo>
                  <a:lnTo>
                    <a:pt x="209139" y="218143"/>
                  </a:lnTo>
                  <a:lnTo>
                    <a:pt x="232358" y="227014"/>
                  </a:lnTo>
                  <a:lnTo>
                    <a:pt x="246328" y="231096"/>
                  </a:lnTo>
                  <a:lnTo>
                    <a:pt x="262226" y="235053"/>
                  </a:lnTo>
                  <a:lnTo>
                    <a:pt x="280318" y="238972"/>
                  </a:lnTo>
                  <a:lnTo>
                    <a:pt x="294208" y="241696"/>
                  </a:lnTo>
                  <a:lnTo>
                    <a:pt x="319439" y="246346"/>
                  </a:lnTo>
                  <a:lnTo>
                    <a:pt x="335047" y="249141"/>
                  </a:lnTo>
                  <a:lnTo>
                    <a:pt x="351624" y="252079"/>
                  </a:lnTo>
                  <a:lnTo>
                    <a:pt x="368399" y="255028"/>
                  </a:lnTo>
                  <a:lnTo>
                    <a:pt x="384600" y="257861"/>
                  </a:lnTo>
                  <a:lnTo>
                    <a:pt x="399458" y="260446"/>
                  </a:lnTo>
                  <a:lnTo>
                    <a:pt x="422060" y="264361"/>
                  </a:lnTo>
                  <a:lnTo>
                    <a:pt x="430088" y="265745"/>
                  </a:lnTo>
                  <a:lnTo>
                    <a:pt x="430088" y="272159"/>
                  </a:lnTo>
                  <a:lnTo>
                    <a:pt x="409182" y="268422"/>
                  </a:lnTo>
                  <a:lnTo>
                    <a:pt x="391857" y="265327"/>
                  </a:lnTo>
                  <a:lnTo>
                    <a:pt x="377478" y="262760"/>
                  </a:lnTo>
                  <a:lnTo>
                    <a:pt x="365409" y="260610"/>
                  </a:lnTo>
                  <a:lnTo>
                    <a:pt x="355014" y="258763"/>
                  </a:lnTo>
                  <a:lnTo>
                    <a:pt x="345658" y="257108"/>
                  </a:lnTo>
                  <a:lnTo>
                    <a:pt x="336706" y="255531"/>
                  </a:lnTo>
                  <a:lnTo>
                    <a:pt x="327521" y="253921"/>
                  </a:lnTo>
                  <a:lnTo>
                    <a:pt x="317469" y="252164"/>
                  </a:lnTo>
                  <a:lnTo>
                    <a:pt x="305914" y="250149"/>
                  </a:lnTo>
                  <a:lnTo>
                    <a:pt x="294208" y="248109"/>
                  </a:lnTo>
                  <a:lnTo>
                    <a:pt x="281483" y="245950"/>
                  </a:lnTo>
                  <a:lnTo>
                    <a:pt x="269055" y="243859"/>
                  </a:lnTo>
                  <a:lnTo>
                    <a:pt x="256884" y="241684"/>
                  </a:lnTo>
                  <a:lnTo>
                    <a:pt x="244934" y="239271"/>
                  </a:lnTo>
                  <a:lnTo>
                    <a:pt x="233168" y="236468"/>
                  </a:lnTo>
                  <a:lnTo>
                    <a:pt x="221548" y="233122"/>
                  </a:lnTo>
                  <a:lnTo>
                    <a:pt x="210037" y="229079"/>
                  </a:lnTo>
                  <a:lnTo>
                    <a:pt x="198598" y="224187"/>
                  </a:lnTo>
                  <a:lnTo>
                    <a:pt x="187193" y="218291"/>
                  </a:lnTo>
                  <a:lnTo>
                    <a:pt x="175785" y="211241"/>
                  </a:lnTo>
                  <a:lnTo>
                    <a:pt x="164337" y="202881"/>
                  </a:lnTo>
                  <a:lnTo>
                    <a:pt x="152811" y="193059"/>
                  </a:lnTo>
                  <a:lnTo>
                    <a:pt x="141863" y="182565"/>
                  </a:lnTo>
                  <a:lnTo>
                    <a:pt x="133221" y="174021"/>
                  </a:lnTo>
                  <a:lnTo>
                    <a:pt x="123423" y="164213"/>
                  </a:lnTo>
                  <a:lnTo>
                    <a:pt x="112712" y="153398"/>
                  </a:lnTo>
                  <a:lnTo>
                    <a:pt x="101330" y="141831"/>
                  </a:lnTo>
                  <a:lnTo>
                    <a:pt x="89518" y="129769"/>
                  </a:lnTo>
                  <a:lnTo>
                    <a:pt x="77520" y="117469"/>
                  </a:lnTo>
                  <a:lnTo>
                    <a:pt x="65576" y="105187"/>
                  </a:lnTo>
                  <a:lnTo>
                    <a:pt x="53929" y="93180"/>
                  </a:lnTo>
                  <a:lnTo>
                    <a:pt x="42820" y="81703"/>
                  </a:lnTo>
                  <a:lnTo>
                    <a:pt x="32493" y="71013"/>
                  </a:lnTo>
                  <a:lnTo>
                    <a:pt x="23189" y="61367"/>
                  </a:lnTo>
                  <a:lnTo>
                    <a:pt x="15150" y="53021"/>
                  </a:lnTo>
                  <a:lnTo>
                    <a:pt x="8617" y="46231"/>
                  </a:lnTo>
                  <a:lnTo>
                    <a:pt x="1042" y="38346"/>
                  </a:lnTo>
                  <a:lnTo>
                    <a:pt x="0" y="0"/>
                  </a:lnTo>
                  <a:lnTo>
                    <a:pt x="19909" y="2302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0" name="object 65">
              <a:extLst>
                <a:ext uri="{FF2B5EF4-FFF2-40B4-BE49-F238E27FC236}">
                  <a16:creationId xmlns:a16="http://schemas.microsoft.com/office/drawing/2014/main" id="{2C9F3A1C-40D3-4177-AF83-F748435AA02A}"/>
                </a:ext>
              </a:extLst>
            </p:cNvPr>
            <p:cNvSpPr/>
            <p:nvPr/>
          </p:nvSpPr>
          <p:spPr>
            <a:xfrm>
              <a:off x="2113481" y="394080"/>
              <a:ext cx="322266" cy="181874"/>
            </a:xfrm>
            <a:custGeom>
              <a:avLst/>
              <a:gdLst/>
              <a:ahLst/>
              <a:cxnLst/>
              <a:rect l="l" t="t" r="r" b="b"/>
              <a:pathLst>
                <a:path w="429688" h="242498">
                  <a:moveTo>
                    <a:pt x="17916" y="51303"/>
                  </a:moveTo>
                  <a:lnTo>
                    <a:pt x="10290" y="44309"/>
                  </a:lnTo>
                  <a:lnTo>
                    <a:pt x="4566" y="39059"/>
                  </a:lnTo>
                  <a:lnTo>
                    <a:pt x="1042" y="35827"/>
                  </a:lnTo>
                  <a:lnTo>
                    <a:pt x="0" y="34871"/>
                  </a:lnTo>
                  <a:lnTo>
                    <a:pt x="0" y="0"/>
                  </a:lnTo>
                  <a:lnTo>
                    <a:pt x="19479" y="19950"/>
                  </a:lnTo>
                  <a:lnTo>
                    <a:pt x="36686" y="37574"/>
                  </a:lnTo>
                  <a:lnTo>
                    <a:pt x="51809" y="53063"/>
                  </a:lnTo>
                  <a:lnTo>
                    <a:pt x="65036" y="66611"/>
                  </a:lnTo>
                  <a:lnTo>
                    <a:pt x="76557" y="78410"/>
                  </a:lnTo>
                  <a:lnTo>
                    <a:pt x="86560" y="88655"/>
                  </a:lnTo>
                  <a:lnTo>
                    <a:pt x="102763" y="105250"/>
                  </a:lnTo>
                  <a:lnTo>
                    <a:pt x="115154" y="117941"/>
                  </a:lnTo>
                  <a:lnTo>
                    <a:pt x="125241" y="128272"/>
                  </a:lnTo>
                  <a:lnTo>
                    <a:pt x="134532" y="137787"/>
                  </a:lnTo>
                  <a:lnTo>
                    <a:pt x="144534" y="148030"/>
                  </a:lnTo>
                  <a:lnTo>
                    <a:pt x="157996" y="161064"/>
                  </a:lnTo>
                  <a:lnTo>
                    <a:pt x="177052" y="175355"/>
                  </a:lnTo>
                  <a:lnTo>
                    <a:pt x="197971" y="186854"/>
                  </a:lnTo>
                  <a:lnTo>
                    <a:pt x="220936" y="196064"/>
                  </a:lnTo>
                  <a:lnTo>
                    <a:pt x="246134" y="203490"/>
                  </a:lnTo>
                  <a:lnTo>
                    <a:pt x="259628" y="206691"/>
                  </a:lnTo>
                  <a:lnTo>
                    <a:pt x="273750" y="209636"/>
                  </a:lnTo>
                  <a:lnTo>
                    <a:pt x="288522" y="212385"/>
                  </a:lnTo>
                  <a:lnTo>
                    <a:pt x="310318" y="216151"/>
                  </a:lnTo>
                  <a:lnTo>
                    <a:pt x="327614" y="219098"/>
                  </a:lnTo>
                  <a:lnTo>
                    <a:pt x="344863" y="222012"/>
                  </a:lnTo>
                  <a:lnTo>
                    <a:pt x="361636" y="224827"/>
                  </a:lnTo>
                  <a:lnTo>
                    <a:pt x="377504" y="227474"/>
                  </a:lnTo>
                  <a:lnTo>
                    <a:pt x="392038" y="229887"/>
                  </a:lnTo>
                  <a:lnTo>
                    <a:pt x="415385" y="233740"/>
                  </a:lnTo>
                  <a:lnTo>
                    <a:pt x="429688" y="236085"/>
                  </a:lnTo>
                  <a:lnTo>
                    <a:pt x="429688" y="242498"/>
                  </a:lnTo>
                  <a:lnTo>
                    <a:pt x="411702" y="239668"/>
                  </a:lnTo>
                  <a:lnTo>
                    <a:pt x="396703" y="237305"/>
                  </a:lnTo>
                  <a:lnTo>
                    <a:pt x="373118" y="233569"/>
                  </a:lnTo>
                  <a:lnTo>
                    <a:pt x="353838" y="230464"/>
                  </a:lnTo>
                  <a:lnTo>
                    <a:pt x="333771" y="227167"/>
                  </a:lnTo>
                  <a:lnTo>
                    <a:pt x="307824" y="222855"/>
                  </a:lnTo>
                  <a:lnTo>
                    <a:pt x="293406" y="220452"/>
                  </a:lnTo>
                  <a:lnTo>
                    <a:pt x="277914" y="217837"/>
                  </a:lnTo>
                  <a:lnTo>
                    <a:pt x="263180" y="215313"/>
                  </a:lnTo>
                  <a:lnTo>
                    <a:pt x="249165" y="212773"/>
                  </a:lnTo>
                  <a:lnTo>
                    <a:pt x="235831" y="210109"/>
                  </a:lnTo>
                  <a:lnTo>
                    <a:pt x="211052" y="203982"/>
                  </a:lnTo>
                  <a:lnTo>
                    <a:pt x="188534" y="196069"/>
                  </a:lnTo>
                  <a:lnTo>
                    <a:pt x="167966" y="185512"/>
                  </a:lnTo>
                  <a:lnTo>
                    <a:pt x="149042" y="171448"/>
                  </a:lnTo>
                  <a:lnTo>
                    <a:pt x="132856" y="156652"/>
                  </a:lnTo>
                  <a:lnTo>
                    <a:pt x="122690" y="147343"/>
                  </a:lnTo>
                  <a:lnTo>
                    <a:pt x="111431" y="137029"/>
                  </a:lnTo>
                  <a:lnTo>
                    <a:pt x="99377" y="125985"/>
                  </a:lnTo>
                  <a:lnTo>
                    <a:pt x="86828" y="114484"/>
                  </a:lnTo>
                  <a:lnTo>
                    <a:pt x="74084" y="102803"/>
                  </a:lnTo>
                  <a:lnTo>
                    <a:pt x="61444" y="91215"/>
                  </a:lnTo>
                  <a:lnTo>
                    <a:pt x="49207" y="79996"/>
                  </a:lnTo>
                  <a:lnTo>
                    <a:pt x="37674" y="69422"/>
                  </a:lnTo>
                  <a:lnTo>
                    <a:pt x="27144" y="59766"/>
                  </a:lnTo>
                  <a:lnTo>
                    <a:pt x="17916" y="51303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1" name="object 66">
              <a:extLst>
                <a:ext uri="{FF2B5EF4-FFF2-40B4-BE49-F238E27FC236}">
                  <a16:creationId xmlns:a16="http://schemas.microsoft.com/office/drawing/2014/main" id="{9E1CAF6D-BB8C-4FDE-8C38-1590E25EC090}"/>
                </a:ext>
              </a:extLst>
            </p:cNvPr>
            <p:cNvSpPr/>
            <p:nvPr/>
          </p:nvSpPr>
          <p:spPr>
            <a:xfrm>
              <a:off x="2113481" y="434363"/>
              <a:ext cx="322266" cy="163836"/>
            </a:xfrm>
            <a:custGeom>
              <a:avLst/>
              <a:gdLst/>
              <a:ahLst/>
              <a:cxnLst/>
              <a:rect l="l" t="t" r="r" b="b"/>
              <a:pathLst>
                <a:path w="429688" h="218448">
                  <a:moveTo>
                    <a:pt x="77734" y="95157"/>
                  </a:moveTo>
                  <a:lnTo>
                    <a:pt x="64660" y="84632"/>
                  </a:lnTo>
                  <a:lnTo>
                    <a:pt x="52021" y="74450"/>
                  </a:lnTo>
                  <a:lnTo>
                    <a:pt x="40105" y="64843"/>
                  </a:lnTo>
                  <a:lnTo>
                    <a:pt x="29202" y="56048"/>
                  </a:lnTo>
                  <a:lnTo>
                    <a:pt x="19602" y="48299"/>
                  </a:lnTo>
                  <a:lnTo>
                    <a:pt x="11593" y="41832"/>
                  </a:lnTo>
                  <a:lnTo>
                    <a:pt x="5464" y="36882"/>
                  </a:lnTo>
                  <a:lnTo>
                    <a:pt x="1505" y="33683"/>
                  </a:lnTo>
                  <a:lnTo>
                    <a:pt x="0" y="32466"/>
                  </a:lnTo>
                  <a:lnTo>
                    <a:pt x="0" y="0"/>
                  </a:lnTo>
                  <a:lnTo>
                    <a:pt x="19595" y="17807"/>
                  </a:lnTo>
                  <a:lnTo>
                    <a:pt x="36772" y="33413"/>
                  </a:lnTo>
                  <a:lnTo>
                    <a:pt x="51758" y="47024"/>
                  </a:lnTo>
                  <a:lnTo>
                    <a:pt x="64780" y="58842"/>
                  </a:lnTo>
                  <a:lnTo>
                    <a:pt x="76066" y="69073"/>
                  </a:lnTo>
                  <a:lnTo>
                    <a:pt x="85844" y="77921"/>
                  </a:lnTo>
                  <a:lnTo>
                    <a:pt x="94342" y="85591"/>
                  </a:lnTo>
                  <a:lnTo>
                    <a:pt x="101787" y="92287"/>
                  </a:lnTo>
                  <a:lnTo>
                    <a:pt x="108408" y="98213"/>
                  </a:lnTo>
                  <a:lnTo>
                    <a:pt x="120085" y="108576"/>
                  </a:lnTo>
                  <a:lnTo>
                    <a:pt x="131195" y="118314"/>
                  </a:lnTo>
                  <a:lnTo>
                    <a:pt x="143561" y="129063"/>
                  </a:lnTo>
                  <a:lnTo>
                    <a:pt x="157882" y="141239"/>
                  </a:lnTo>
                  <a:lnTo>
                    <a:pt x="166570" y="147799"/>
                  </a:lnTo>
                  <a:lnTo>
                    <a:pt x="175360" y="153641"/>
                  </a:lnTo>
                  <a:lnTo>
                    <a:pt x="184441" y="158851"/>
                  </a:lnTo>
                  <a:lnTo>
                    <a:pt x="194001" y="163516"/>
                  </a:lnTo>
                  <a:lnTo>
                    <a:pt x="204229" y="167723"/>
                  </a:lnTo>
                  <a:lnTo>
                    <a:pt x="215314" y="171557"/>
                  </a:lnTo>
                  <a:lnTo>
                    <a:pt x="227445" y="175105"/>
                  </a:lnTo>
                  <a:lnTo>
                    <a:pt x="240810" y="178453"/>
                  </a:lnTo>
                  <a:lnTo>
                    <a:pt x="255599" y="181689"/>
                  </a:lnTo>
                  <a:lnTo>
                    <a:pt x="271998" y="184897"/>
                  </a:lnTo>
                  <a:lnTo>
                    <a:pt x="290198" y="188164"/>
                  </a:lnTo>
                  <a:lnTo>
                    <a:pt x="293807" y="188787"/>
                  </a:lnTo>
                  <a:lnTo>
                    <a:pt x="315153" y="192523"/>
                  </a:lnTo>
                  <a:lnTo>
                    <a:pt x="335175" y="195959"/>
                  </a:lnTo>
                  <a:lnTo>
                    <a:pt x="353715" y="199083"/>
                  </a:lnTo>
                  <a:lnTo>
                    <a:pt x="370614" y="201880"/>
                  </a:lnTo>
                  <a:lnTo>
                    <a:pt x="385713" y="204338"/>
                  </a:lnTo>
                  <a:lnTo>
                    <a:pt x="398855" y="206444"/>
                  </a:lnTo>
                  <a:lnTo>
                    <a:pt x="409880" y="208185"/>
                  </a:lnTo>
                  <a:lnTo>
                    <a:pt x="418631" y="209547"/>
                  </a:lnTo>
                  <a:lnTo>
                    <a:pt x="424949" y="210517"/>
                  </a:lnTo>
                  <a:lnTo>
                    <a:pt x="429688" y="211233"/>
                  </a:lnTo>
                  <a:lnTo>
                    <a:pt x="429688" y="218448"/>
                  </a:lnTo>
                  <a:lnTo>
                    <a:pt x="411594" y="215517"/>
                  </a:lnTo>
                  <a:lnTo>
                    <a:pt x="396510" y="213076"/>
                  </a:lnTo>
                  <a:lnTo>
                    <a:pt x="383798" y="211023"/>
                  </a:lnTo>
                  <a:lnTo>
                    <a:pt x="372819" y="209257"/>
                  </a:lnTo>
                  <a:lnTo>
                    <a:pt x="362937" y="207676"/>
                  </a:lnTo>
                  <a:lnTo>
                    <a:pt x="353514" y="206181"/>
                  </a:lnTo>
                  <a:lnTo>
                    <a:pt x="343913" y="204668"/>
                  </a:lnTo>
                  <a:lnTo>
                    <a:pt x="333496" y="203038"/>
                  </a:lnTo>
                  <a:lnTo>
                    <a:pt x="321626" y="201188"/>
                  </a:lnTo>
                  <a:lnTo>
                    <a:pt x="307666" y="199018"/>
                  </a:lnTo>
                  <a:lnTo>
                    <a:pt x="293406" y="196804"/>
                  </a:lnTo>
                  <a:lnTo>
                    <a:pt x="277612" y="194384"/>
                  </a:lnTo>
                  <a:lnTo>
                    <a:pt x="262745" y="192103"/>
                  </a:lnTo>
                  <a:lnTo>
                    <a:pt x="248727" y="189846"/>
                  </a:lnTo>
                  <a:lnTo>
                    <a:pt x="235480" y="187496"/>
                  </a:lnTo>
                  <a:lnTo>
                    <a:pt x="222929" y="184937"/>
                  </a:lnTo>
                  <a:lnTo>
                    <a:pt x="210995" y="182055"/>
                  </a:lnTo>
                  <a:lnTo>
                    <a:pt x="199601" y="178732"/>
                  </a:lnTo>
                  <a:lnTo>
                    <a:pt x="188669" y="174853"/>
                  </a:lnTo>
                  <a:lnTo>
                    <a:pt x="178124" y="170302"/>
                  </a:lnTo>
                  <a:lnTo>
                    <a:pt x="167887" y="164964"/>
                  </a:lnTo>
                  <a:lnTo>
                    <a:pt x="157880" y="158721"/>
                  </a:lnTo>
                  <a:lnTo>
                    <a:pt x="149108" y="152312"/>
                  </a:lnTo>
                  <a:lnTo>
                    <a:pt x="139500" y="144675"/>
                  </a:lnTo>
                  <a:lnTo>
                    <a:pt x="128591" y="135969"/>
                  </a:lnTo>
                  <a:lnTo>
                    <a:pt x="116671" y="126429"/>
                  </a:lnTo>
                  <a:lnTo>
                    <a:pt x="104029" y="116290"/>
                  </a:lnTo>
                  <a:lnTo>
                    <a:pt x="90954" y="105788"/>
                  </a:lnTo>
                  <a:lnTo>
                    <a:pt x="77734" y="9515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2" name="object 67">
              <a:extLst>
                <a:ext uri="{FF2B5EF4-FFF2-40B4-BE49-F238E27FC236}">
                  <a16:creationId xmlns:a16="http://schemas.microsoft.com/office/drawing/2014/main" id="{D205EFAC-70F6-4D79-B970-3BC6CB6EA97E}"/>
                </a:ext>
              </a:extLst>
            </p:cNvPr>
            <p:cNvSpPr/>
            <p:nvPr/>
          </p:nvSpPr>
          <p:spPr>
            <a:xfrm>
              <a:off x="2113181" y="477052"/>
              <a:ext cx="322266" cy="143093"/>
            </a:xfrm>
            <a:custGeom>
              <a:avLst/>
              <a:gdLst/>
              <a:ahLst/>
              <a:cxnLst/>
              <a:rect l="l" t="t" r="r" b="b"/>
              <a:pathLst>
                <a:path w="429688" h="190791">
                  <a:moveTo>
                    <a:pt x="23820" y="18433"/>
                  </a:moveTo>
                  <a:lnTo>
                    <a:pt x="44472" y="34414"/>
                  </a:lnTo>
                  <a:lnTo>
                    <a:pt x="62232" y="48153"/>
                  </a:lnTo>
                  <a:lnTo>
                    <a:pt x="77375" y="59864"/>
                  </a:lnTo>
                  <a:lnTo>
                    <a:pt x="90177" y="69757"/>
                  </a:lnTo>
                  <a:lnTo>
                    <a:pt x="100913" y="78044"/>
                  </a:lnTo>
                  <a:lnTo>
                    <a:pt x="117289" y="90648"/>
                  </a:lnTo>
                  <a:lnTo>
                    <a:pt x="128706" y="99370"/>
                  </a:lnTo>
                  <a:lnTo>
                    <a:pt x="141355" y="108880"/>
                  </a:lnTo>
                  <a:lnTo>
                    <a:pt x="155168" y="118877"/>
                  </a:lnTo>
                  <a:lnTo>
                    <a:pt x="168928" y="127614"/>
                  </a:lnTo>
                  <a:lnTo>
                    <a:pt x="186038" y="136454"/>
                  </a:lnTo>
                  <a:lnTo>
                    <a:pt x="207896" y="145110"/>
                  </a:lnTo>
                  <a:lnTo>
                    <a:pt x="221043" y="149282"/>
                  </a:lnTo>
                  <a:lnTo>
                    <a:pt x="235902" y="153301"/>
                  </a:lnTo>
                  <a:lnTo>
                    <a:pt x="252646" y="157133"/>
                  </a:lnTo>
                  <a:lnTo>
                    <a:pt x="271451" y="160741"/>
                  </a:lnTo>
                  <a:lnTo>
                    <a:pt x="292493" y="164091"/>
                  </a:lnTo>
                  <a:lnTo>
                    <a:pt x="317983" y="167734"/>
                  </a:lnTo>
                  <a:lnTo>
                    <a:pt x="339506" y="170783"/>
                  </a:lnTo>
                  <a:lnTo>
                    <a:pt x="358763" y="173486"/>
                  </a:lnTo>
                  <a:lnTo>
                    <a:pt x="375741" y="175849"/>
                  </a:lnTo>
                  <a:lnTo>
                    <a:pt x="390425" y="177875"/>
                  </a:lnTo>
                  <a:lnTo>
                    <a:pt x="412861" y="180931"/>
                  </a:lnTo>
                  <a:lnTo>
                    <a:pt x="428981" y="183083"/>
                  </a:lnTo>
                  <a:lnTo>
                    <a:pt x="429688" y="183176"/>
                  </a:lnTo>
                  <a:lnTo>
                    <a:pt x="429688" y="190791"/>
                  </a:lnTo>
                  <a:lnTo>
                    <a:pt x="409012" y="187838"/>
                  </a:lnTo>
                  <a:lnTo>
                    <a:pt x="391896" y="185399"/>
                  </a:lnTo>
                  <a:lnTo>
                    <a:pt x="377690" y="183383"/>
                  </a:lnTo>
                  <a:lnTo>
                    <a:pt x="365741" y="181703"/>
                  </a:lnTo>
                  <a:lnTo>
                    <a:pt x="355399" y="180271"/>
                  </a:lnTo>
                  <a:lnTo>
                    <a:pt x="346012" y="178997"/>
                  </a:lnTo>
                  <a:lnTo>
                    <a:pt x="336929" y="177792"/>
                  </a:lnTo>
                  <a:lnTo>
                    <a:pt x="327497" y="176569"/>
                  </a:lnTo>
                  <a:lnTo>
                    <a:pt x="317067" y="175238"/>
                  </a:lnTo>
                  <a:lnTo>
                    <a:pt x="304985" y="173711"/>
                  </a:lnTo>
                  <a:lnTo>
                    <a:pt x="294208" y="172354"/>
                  </a:lnTo>
                  <a:lnTo>
                    <a:pt x="280751" y="170786"/>
                  </a:lnTo>
                  <a:lnTo>
                    <a:pt x="267754" y="169256"/>
                  </a:lnTo>
                  <a:lnTo>
                    <a:pt x="255148" y="167645"/>
                  </a:lnTo>
                  <a:lnTo>
                    <a:pt x="242861" y="165837"/>
                  </a:lnTo>
                  <a:lnTo>
                    <a:pt x="230821" y="163713"/>
                  </a:lnTo>
                  <a:lnTo>
                    <a:pt x="218958" y="161157"/>
                  </a:lnTo>
                  <a:lnTo>
                    <a:pt x="207201" y="158052"/>
                  </a:lnTo>
                  <a:lnTo>
                    <a:pt x="195479" y="154279"/>
                  </a:lnTo>
                  <a:lnTo>
                    <a:pt x="183720" y="149721"/>
                  </a:lnTo>
                  <a:lnTo>
                    <a:pt x="171855" y="144262"/>
                  </a:lnTo>
                  <a:lnTo>
                    <a:pt x="159811" y="137783"/>
                  </a:lnTo>
                  <a:lnTo>
                    <a:pt x="149509" y="131470"/>
                  </a:lnTo>
                  <a:lnTo>
                    <a:pt x="138744" y="124393"/>
                  </a:lnTo>
                  <a:lnTo>
                    <a:pt x="126683" y="116374"/>
                  </a:lnTo>
                  <a:lnTo>
                    <a:pt x="113652" y="107644"/>
                  </a:lnTo>
                  <a:lnTo>
                    <a:pt x="99982" y="98433"/>
                  </a:lnTo>
                  <a:lnTo>
                    <a:pt x="86001" y="88971"/>
                  </a:lnTo>
                  <a:lnTo>
                    <a:pt x="72038" y="79487"/>
                  </a:lnTo>
                  <a:lnTo>
                    <a:pt x="58422" y="70213"/>
                  </a:lnTo>
                  <a:lnTo>
                    <a:pt x="45482" y="61379"/>
                  </a:lnTo>
                  <a:lnTo>
                    <a:pt x="33546" y="53214"/>
                  </a:lnTo>
                  <a:lnTo>
                    <a:pt x="22944" y="45950"/>
                  </a:lnTo>
                  <a:lnTo>
                    <a:pt x="14005" y="39816"/>
                  </a:lnTo>
                  <a:lnTo>
                    <a:pt x="2429" y="31858"/>
                  </a:lnTo>
                  <a:lnTo>
                    <a:pt x="0" y="0"/>
                  </a:lnTo>
                  <a:lnTo>
                    <a:pt x="23820" y="18433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3" name="object 68">
              <a:extLst>
                <a:ext uri="{FF2B5EF4-FFF2-40B4-BE49-F238E27FC236}">
                  <a16:creationId xmlns:a16="http://schemas.microsoft.com/office/drawing/2014/main" id="{5783C713-FDF1-46FC-BF1E-CA8CD7C988FB}"/>
                </a:ext>
              </a:extLst>
            </p:cNvPr>
            <p:cNvSpPr/>
            <p:nvPr/>
          </p:nvSpPr>
          <p:spPr>
            <a:xfrm>
              <a:off x="2113181" y="518236"/>
              <a:ext cx="322266" cy="123253"/>
            </a:xfrm>
            <a:custGeom>
              <a:avLst/>
              <a:gdLst/>
              <a:ahLst/>
              <a:cxnLst/>
              <a:rect l="l" t="t" r="r" b="b"/>
              <a:pathLst>
                <a:path w="429688" h="164337">
                  <a:moveTo>
                    <a:pt x="28576" y="44000"/>
                  </a:moveTo>
                  <a:lnTo>
                    <a:pt x="18078" y="38065"/>
                  </a:lnTo>
                  <a:lnTo>
                    <a:pt x="9661" y="33303"/>
                  </a:lnTo>
                  <a:lnTo>
                    <a:pt x="3734" y="29947"/>
                  </a:lnTo>
                  <a:lnTo>
                    <a:pt x="708" y="28232"/>
                  </a:lnTo>
                  <a:lnTo>
                    <a:pt x="0" y="0"/>
                  </a:lnTo>
                  <a:lnTo>
                    <a:pt x="25220" y="16332"/>
                  </a:lnTo>
                  <a:lnTo>
                    <a:pt x="46892" y="30361"/>
                  </a:lnTo>
                  <a:lnTo>
                    <a:pt x="65343" y="42296"/>
                  </a:lnTo>
                  <a:lnTo>
                    <a:pt x="80903" y="52344"/>
                  </a:lnTo>
                  <a:lnTo>
                    <a:pt x="93902" y="60716"/>
                  </a:lnTo>
                  <a:lnTo>
                    <a:pt x="104671" y="67620"/>
                  </a:lnTo>
                  <a:lnTo>
                    <a:pt x="113537" y="73265"/>
                  </a:lnTo>
                  <a:lnTo>
                    <a:pt x="120831" y="77860"/>
                  </a:lnTo>
                  <a:lnTo>
                    <a:pt x="126883" y="81613"/>
                  </a:lnTo>
                  <a:lnTo>
                    <a:pt x="132022" y="84734"/>
                  </a:lnTo>
                  <a:lnTo>
                    <a:pt x="136577" y="87430"/>
                  </a:lnTo>
                  <a:lnTo>
                    <a:pt x="140879" y="89913"/>
                  </a:lnTo>
                  <a:lnTo>
                    <a:pt x="145257" y="92389"/>
                  </a:lnTo>
                  <a:lnTo>
                    <a:pt x="149909" y="94995"/>
                  </a:lnTo>
                  <a:lnTo>
                    <a:pt x="156083" y="98390"/>
                  </a:lnTo>
                  <a:lnTo>
                    <a:pt x="162640" y="102078"/>
                  </a:lnTo>
                  <a:lnTo>
                    <a:pt x="177752" y="110072"/>
                  </a:lnTo>
                  <a:lnTo>
                    <a:pt x="186734" y="114250"/>
                  </a:lnTo>
                  <a:lnTo>
                    <a:pt x="196951" y="118465"/>
                  </a:lnTo>
                  <a:lnTo>
                    <a:pt x="208616" y="122652"/>
                  </a:lnTo>
                  <a:lnTo>
                    <a:pt x="221942" y="126746"/>
                  </a:lnTo>
                  <a:lnTo>
                    <a:pt x="237141" y="130685"/>
                  </a:lnTo>
                  <a:lnTo>
                    <a:pt x="254429" y="134404"/>
                  </a:lnTo>
                  <a:lnTo>
                    <a:pt x="274016" y="137839"/>
                  </a:lnTo>
                  <a:lnTo>
                    <a:pt x="294208" y="140689"/>
                  </a:lnTo>
                  <a:lnTo>
                    <a:pt x="318671" y="143767"/>
                  </a:lnTo>
                  <a:lnTo>
                    <a:pt x="340622" y="146518"/>
                  </a:lnTo>
                  <a:lnTo>
                    <a:pt x="360088" y="148948"/>
                  </a:lnTo>
                  <a:lnTo>
                    <a:pt x="377097" y="151062"/>
                  </a:lnTo>
                  <a:lnTo>
                    <a:pt x="391675" y="152867"/>
                  </a:lnTo>
                  <a:lnTo>
                    <a:pt x="403849" y="154368"/>
                  </a:lnTo>
                  <a:lnTo>
                    <a:pt x="413647" y="155570"/>
                  </a:lnTo>
                  <a:lnTo>
                    <a:pt x="426223" y="157104"/>
                  </a:lnTo>
                  <a:lnTo>
                    <a:pt x="429688" y="157523"/>
                  </a:lnTo>
                  <a:lnTo>
                    <a:pt x="429688" y="164337"/>
                  </a:lnTo>
                  <a:lnTo>
                    <a:pt x="410318" y="162298"/>
                  </a:lnTo>
                  <a:lnTo>
                    <a:pt x="394240" y="160605"/>
                  </a:lnTo>
                  <a:lnTo>
                    <a:pt x="380801" y="159188"/>
                  </a:lnTo>
                  <a:lnTo>
                    <a:pt x="359218" y="156907"/>
                  </a:lnTo>
                  <a:lnTo>
                    <a:pt x="340333" y="154897"/>
                  </a:lnTo>
                  <a:lnTo>
                    <a:pt x="318909" y="152602"/>
                  </a:lnTo>
                  <a:lnTo>
                    <a:pt x="305608" y="151175"/>
                  </a:lnTo>
                  <a:lnTo>
                    <a:pt x="279011" y="148224"/>
                  </a:lnTo>
                  <a:lnTo>
                    <a:pt x="264960" y="146406"/>
                  </a:lnTo>
                  <a:lnTo>
                    <a:pt x="251569" y="144405"/>
                  </a:lnTo>
                  <a:lnTo>
                    <a:pt x="238754" y="142171"/>
                  </a:lnTo>
                  <a:lnTo>
                    <a:pt x="214508" y="136815"/>
                  </a:lnTo>
                  <a:lnTo>
                    <a:pt x="191541" y="129951"/>
                  </a:lnTo>
                  <a:lnTo>
                    <a:pt x="169173" y="121191"/>
                  </a:lnTo>
                  <a:lnTo>
                    <a:pt x="149108" y="111428"/>
                  </a:lnTo>
                  <a:lnTo>
                    <a:pt x="125916" y="98643"/>
                  </a:lnTo>
                  <a:lnTo>
                    <a:pt x="112322" y="91075"/>
                  </a:lnTo>
                  <a:lnTo>
                    <a:pt x="97941" y="83037"/>
                  </a:lnTo>
                  <a:lnTo>
                    <a:pt x="83183" y="74763"/>
                  </a:lnTo>
                  <a:lnTo>
                    <a:pt x="68458" y="66488"/>
                  </a:lnTo>
                  <a:lnTo>
                    <a:pt x="54175" y="58445"/>
                  </a:lnTo>
                  <a:lnTo>
                    <a:pt x="40744" y="50871"/>
                  </a:lnTo>
                  <a:lnTo>
                    <a:pt x="28576" y="4400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4" name="object 69">
              <a:extLst>
                <a:ext uri="{FF2B5EF4-FFF2-40B4-BE49-F238E27FC236}">
                  <a16:creationId xmlns:a16="http://schemas.microsoft.com/office/drawing/2014/main" id="{BE2CAD77-EEA5-4F42-93FF-3EEF45AC5250}"/>
                </a:ext>
              </a:extLst>
            </p:cNvPr>
            <p:cNvSpPr/>
            <p:nvPr/>
          </p:nvSpPr>
          <p:spPr>
            <a:xfrm>
              <a:off x="2113181" y="559120"/>
              <a:ext cx="322566" cy="103412"/>
            </a:xfrm>
            <a:custGeom>
              <a:avLst/>
              <a:gdLst/>
              <a:ahLst/>
              <a:cxnLst/>
              <a:rect l="l" t="t" r="r" b="b"/>
              <a:pathLst>
                <a:path w="430088" h="137883">
                  <a:moveTo>
                    <a:pt x="400" y="0"/>
                  </a:moveTo>
                  <a:lnTo>
                    <a:pt x="23804" y="12458"/>
                  </a:lnTo>
                  <a:lnTo>
                    <a:pt x="43779" y="23088"/>
                  </a:lnTo>
                  <a:lnTo>
                    <a:pt x="60713" y="32089"/>
                  </a:lnTo>
                  <a:lnTo>
                    <a:pt x="74989" y="39663"/>
                  </a:lnTo>
                  <a:lnTo>
                    <a:pt x="97111" y="51334"/>
                  </a:lnTo>
                  <a:lnTo>
                    <a:pt x="113229" y="59708"/>
                  </a:lnTo>
                  <a:lnTo>
                    <a:pt x="126425" y="66393"/>
                  </a:lnTo>
                  <a:lnTo>
                    <a:pt x="139782" y="72996"/>
                  </a:lnTo>
                  <a:lnTo>
                    <a:pt x="160118" y="82834"/>
                  </a:lnTo>
                  <a:lnTo>
                    <a:pt x="181128" y="91707"/>
                  </a:lnTo>
                  <a:lnTo>
                    <a:pt x="202719" y="99080"/>
                  </a:lnTo>
                  <a:lnTo>
                    <a:pt x="225923" y="105201"/>
                  </a:lnTo>
                  <a:lnTo>
                    <a:pt x="251775" y="110317"/>
                  </a:lnTo>
                  <a:lnTo>
                    <a:pt x="266017" y="112575"/>
                  </a:lnTo>
                  <a:lnTo>
                    <a:pt x="281308" y="114673"/>
                  </a:lnTo>
                  <a:lnTo>
                    <a:pt x="312401" y="118345"/>
                  </a:lnTo>
                  <a:lnTo>
                    <a:pt x="330536" y="120399"/>
                  </a:lnTo>
                  <a:lnTo>
                    <a:pt x="348241" y="122366"/>
                  </a:lnTo>
                  <a:lnTo>
                    <a:pt x="365147" y="124213"/>
                  </a:lnTo>
                  <a:lnTo>
                    <a:pt x="380882" y="125909"/>
                  </a:lnTo>
                  <a:lnTo>
                    <a:pt x="407362" y="128714"/>
                  </a:lnTo>
                  <a:lnTo>
                    <a:pt x="424717" y="130518"/>
                  </a:lnTo>
                  <a:lnTo>
                    <a:pt x="430088" y="131069"/>
                  </a:lnTo>
                  <a:lnTo>
                    <a:pt x="430088" y="137883"/>
                  </a:lnTo>
                  <a:lnTo>
                    <a:pt x="413345" y="136046"/>
                  </a:lnTo>
                  <a:lnTo>
                    <a:pt x="399357" y="134518"/>
                  </a:lnTo>
                  <a:lnTo>
                    <a:pt x="387468" y="133233"/>
                  </a:lnTo>
                  <a:lnTo>
                    <a:pt x="377024" y="132125"/>
                  </a:lnTo>
                  <a:lnTo>
                    <a:pt x="367367" y="131128"/>
                  </a:lnTo>
                  <a:lnTo>
                    <a:pt x="357843" y="130177"/>
                  </a:lnTo>
                  <a:lnTo>
                    <a:pt x="347796" y="129205"/>
                  </a:lnTo>
                  <a:lnTo>
                    <a:pt x="336570" y="128148"/>
                  </a:lnTo>
                  <a:lnTo>
                    <a:pt x="323509" y="126939"/>
                  </a:lnTo>
                  <a:lnTo>
                    <a:pt x="307958" y="125512"/>
                  </a:lnTo>
                  <a:lnTo>
                    <a:pt x="294208" y="124255"/>
                  </a:lnTo>
                  <a:lnTo>
                    <a:pt x="277213" y="122669"/>
                  </a:lnTo>
                  <a:lnTo>
                    <a:pt x="261948" y="121157"/>
                  </a:lnTo>
                  <a:lnTo>
                    <a:pt x="248142" y="119631"/>
                  </a:lnTo>
                  <a:lnTo>
                    <a:pt x="235526" y="118004"/>
                  </a:lnTo>
                  <a:lnTo>
                    <a:pt x="223829" y="116190"/>
                  </a:lnTo>
                  <a:lnTo>
                    <a:pt x="212780" y="114103"/>
                  </a:lnTo>
                  <a:lnTo>
                    <a:pt x="202110" y="111656"/>
                  </a:lnTo>
                  <a:lnTo>
                    <a:pt x="191548" y="108762"/>
                  </a:lnTo>
                  <a:lnTo>
                    <a:pt x="180824" y="105336"/>
                  </a:lnTo>
                  <a:lnTo>
                    <a:pt x="169667" y="101289"/>
                  </a:lnTo>
                  <a:lnTo>
                    <a:pt x="157807" y="96537"/>
                  </a:lnTo>
                  <a:lnTo>
                    <a:pt x="138067" y="88038"/>
                  </a:lnTo>
                  <a:lnTo>
                    <a:pt x="124930" y="82272"/>
                  </a:lnTo>
                  <a:lnTo>
                    <a:pt x="110559" y="75906"/>
                  </a:lnTo>
                  <a:lnTo>
                    <a:pt x="95413" y="69152"/>
                  </a:lnTo>
                  <a:lnTo>
                    <a:pt x="79950" y="62223"/>
                  </a:lnTo>
                  <a:lnTo>
                    <a:pt x="64632" y="55333"/>
                  </a:lnTo>
                  <a:lnTo>
                    <a:pt x="49916" y="48694"/>
                  </a:lnTo>
                  <a:lnTo>
                    <a:pt x="36263" y="42519"/>
                  </a:lnTo>
                  <a:lnTo>
                    <a:pt x="24132" y="37022"/>
                  </a:lnTo>
                  <a:lnTo>
                    <a:pt x="13982" y="32414"/>
                  </a:lnTo>
                  <a:lnTo>
                    <a:pt x="1467" y="26721"/>
                  </a:lnTo>
                  <a:lnTo>
                    <a:pt x="0" y="26053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5" name="object 70">
              <a:extLst>
                <a:ext uri="{FF2B5EF4-FFF2-40B4-BE49-F238E27FC236}">
                  <a16:creationId xmlns:a16="http://schemas.microsoft.com/office/drawing/2014/main" id="{9F696809-42A8-4A64-8B65-FBBAB375321D}"/>
                </a:ext>
              </a:extLst>
            </p:cNvPr>
            <p:cNvSpPr/>
            <p:nvPr/>
          </p:nvSpPr>
          <p:spPr>
            <a:xfrm>
              <a:off x="2113181" y="600905"/>
              <a:ext cx="322266" cy="83271"/>
            </a:xfrm>
            <a:custGeom>
              <a:avLst/>
              <a:gdLst/>
              <a:ahLst/>
              <a:cxnLst/>
              <a:rect l="l" t="t" r="r" b="b"/>
              <a:pathLst>
                <a:path w="429688" h="111028">
                  <a:moveTo>
                    <a:pt x="19013" y="31304"/>
                  </a:moveTo>
                  <a:lnTo>
                    <a:pt x="9938" y="28226"/>
                  </a:lnTo>
                  <a:lnTo>
                    <a:pt x="3560" y="26061"/>
                  </a:lnTo>
                  <a:lnTo>
                    <a:pt x="319" y="24959"/>
                  </a:lnTo>
                  <a:lnTo>
                    <a:pt x="0" y="24851"/>
                  </a:lnTo>
                  <a:lnTo>
                    <a:pt x="400" y="0"/>
                  </a:lnTo>
                  <a:lnTo>
                    <a:pt x="19559" y="8047"/>
                  </a:lnTo>
                  <a:lnTo>
                    <a:pt x="35896" y="14903"/>
                  </a:lnTo>
                  <a:lnTo>
                    <a:pt x="49846" y="20746"/>
                  </a:lnTo>
                  <a:lnTo>
                    <a:pt x="61848" y="25754"/>
                  </a:lnTo>
                  <a:lnTo>
                    <a:pt x="72337" y="30104"/>
                  </a:lnTo>
                  <a:lnTo>
                    <a:pt x="81750" y="33975"/>
                  </a:lnTo>
                  <a:lnTo>
                    <a:pt x="90524" y="37545"/>
                  </a:lnTo>
                  <a:lnTo>
                    <a:pt x="99095" y="40991"/>
                  </a:lnTo>
                  <a:lnTo>
                    <a:pt x="107900" y="44491"/>
                  </a:lnTo>
                  <a:lnTo>
                    <a:pt x="117377" y="48224"/>
                  </a:lnTo>
                  <a:lnTo>
                    <a:pt x="127960" y="52367"/>
                  </a:lnTo>
                  <a:lnTo>
                    <a:pt x="140088" y="57098"/>
                  </a:lnTo>
                  <a:lnTo>
                    <a:pt x="149909" y="60925"/>
                  </a:lnTo>
                  <a:lnTo>
                    <a:pt x="165308" y="66560"/>
                  </a:lnTo>
                  <a:lnTo>
                    <a:pt x="180086" y="71325"/>
                  </a:lnTo>
                  <a:lnTo>
                    <a:pt x="194265" y="75310"/>
                  </a:lnTo>
                  <a:lnTo>
                    <a:pt x="207862" y="78606"/>
                  </a:lnTo>
                  <a:lnTo>
                    <a:pt x="220899" y="81303"/>
                  </a:lnTo>
                  <a:lnTo>
                    <a:pt x="233396" y="83490"/>
                  </a:lnTo>
                  <a:lnTo>
                    <a:pt x="245372" y="85259"/>
                  </a:lnTo>
                  <a:lnTo>
                    <a:pt x="256846" y="86699"/>
                  </a:lnTo>
                  <a:lnTo>
                    <a:pt x="267840" y="87900"/>
                  </a:lnTo>
                  <a:lnTo>
                    <a:pt x="278372" y="88953"/>
                  </a:lnTo>
                  <a:lnTo>
                    <a:pt x="288464" y="89948"/>
                  </a:lnTo>
                  <a:lnTo>
                    <a:pt x="294608" y="90586"/>
                  </a:lnTo>
                  <a:lnTo>
                    <a:pt x="313119" y="92433"/>
                  </a:lnTo>
                  <a:lnTo>
                    <a:pt x="327712" y="93902"/>
                  </a:lnTo>
                  <a:lnTo>
                    <a:pt x="344417" y="95587"/>
                  </a:lnTo>
                  <a:lnTo>
                    <a:pt x="362150" y="97378"/>
                  </a:lnTo>
                  <a:lnTo>
                    <a:pt x="379826" y="99165"/>
                  </a:lnTo>
                  <a:lnTo>
                    <a:pt x="396360" y="100838"/>
                  </a:lnTo>
                  <a:lnTo>
                    <a:pt x="410667" y="102287"/>
                  </a:lnTo>
                  <a:lnTo>
                    <a:pt x="428264" y="104069"/>
                  </a:lnTo>
                  <a:lnTo>
                    <a:pt x="429688" y="104214"/>
                  </a:lnTo>
                  <a:lnTo>
                    <a:pt x="429688" y="111028"/>
                  </a:lnTo>
                  <a:lnTo>
                    <a:pt x="411551" y="109593"/>
                  </a:lnTo>
                  <a:lnTo>
                    <a:pt x="396467" y="108397"/>
                  </a:lnTo>
                  <a:lnTo>
                    <a:pt x="372804" y="106502"/>
                  </a:lnTo>
                  <a:lnTo>
                    <a:pt x="353398" y="104904"/>
                  </a:lnTo>
                  <a:lnTo>
                    <a:pt x="332946" y="103164"/>
                  </a:lnTo>
                  <a:lnTo>
                    <a:pt x="306146" y="100842"/>
                  </a:lnTo>
                  <a:lnTo>
                    <a:pt x="278249" y="98409"/>
                  </a:lnTo>
                  <a:lnTo>
                    <a:pt x="263706" y="97089"/>
                  </a:lnTo>
                  <a:lnTo>
                    <a:pt x="250339" y="95775"/>
                  </a:lnTo>
                  <a:lnTo>
                    <a:pt x="226174" y="92896"/>
                  </a:lnTo>
                  <a:lnTo>
                    <a:pt x="203838" y="89223"/>
                  </a:lnTo>
                  <a:lnTo>
                    <a:pt x="181411" y="84207"/>
                  </a:lnTo>
                  <a:lnTo>
                    <a:pt x="156977" y="77302"/>
                  </a:lnTo>
                  <a:lnTo>
                    <a:pt x="135947" y="70510"/>
                  </a:lnTo>
                  <a:lnTo>
                    <a:pt x="121125" y="65610"/>
                  </a:lnTo>
                  <a:lnTo>
                    <a:pt x="105482" y="60406"/>
                  </a:lnTo>
                  <a:lnTo>
                    <a:pt x="89458" y="55050"/>
                  </a:lnTo>
                  <a:lnTo>
                    <a:pt x="73493" y="49693"/>
                  </a:lnTo>
                  <a:lnTo>
                    <a:pt x="58025" y="44488"/>
                  </a:lnTo>
                  <a:lnTo>
                    <a:pt x="43497" y="39587"/>
                  </a:lnTo>
                  <a:lnTo>
                    <a:pt x="30346" y="35141"/>
                  </a:lnTo>
                  <a:lnTo>
                    <a:pt x="19013" y="31304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6" name="object 71">
              <a:extLst>
                <a:ext uri="{FF2B5EF4-FFF2-40B4-BE49-F238E27FC236}">
                  <a16:creationId xmlns:a16="http://schemas.microsoft.com/office/drawing/2014/main" id="{74E58B3F-E1EA-474F-98B8-1F272410181C}"/>
                </a:ext>
              </a:extLst>
            </p:cNvPr>
            <p:cNvSpPr/>
            <p:nvPr/>
          </p:nvSpPr>
          <p:spPr>
            <a:xfrm>
              <a:off x="2113181" y="643291"/>
              <a:ext cx="322266" cy="62228"/>
            </a:xfrm>
            <a:custGeom>
              <a:avLst/>
              <a:gdLst/>
              <a:ahLst/>
              <a:cxnLst/>
              <a:rect l="l" t="t" r="r" b="b"/>
              <a:pathLst>
                <a:path w="429688" h="82970">
                  <a:moveTo>
                    <a:pt x="18446" y="27528"/>
                  </a:moveTo>
                  <a:lnTo>
                    <a:pt x="8840" y="25301"/>
                  </a:lnTo>
                  <a:lnTo>
                    <a:pt x="2489" y="23826"/>
                  </a:lnTo>
                  <a:lnTo>
                    <a:pt x="12" y="23250"/>
                  </a:lnTo>
                  <a:lnTo>
                    <a:pt x="400" y="0"/>
                  </a:lnTo>
                  <a:lnTo>
                    <a:pt x="20512" y="6068"/>
                  </a:lnTo>
                  <a:lnTo>
                    <a:pt x="37549" y="11199"/>
                  </a:lnTo>
                  <a:lnTo>
                    <a:pt x="51999" y="15533"/>
                  </a:lnTo>
                  <a:lnTo>
                    <a:pt x="64354" y="19208"/>
                  </a:lnTo>
                  <a:lnTo>
                    <a:pt x="75101" y="22364"/>
                  </a:lnTo>
                  <a:lnTo>
                    <a:pt x="84730" y="25140"/>
                  </a:lnTo>
                  <a:lnTo>
                    <a:pt x="93731" y="27674"/>
                  </a:lnTo>
                  <a:lnTo>
                    <a:pt x="102593" y="30105"/>
                  </a:lnTo>
                  <a:lnTo>
                    <a:pt x="111806" y="32574"/>
                  </a:lnTo>
                  <a:lnTo>
                    <a:pt x="121858" y="35218"/>
                  </a:lnTo>
                  <a:lnTo>
                    <a:pt x="133239" y="38177"/>
                  </a:lnTo>
                  <a:lnTo>
                    <a:pt x="146439" y="41590"/>
                  </a:lnTo>
                  <a:lnTo>
                    <a:pt x="165610" y="46344"/>
                  </a:lnTo>
                  <a:lnTo>
                    <a:pt x="180988" y="49804"/>
                  </a:lnTo>
                  <a:lnTo>
                    <a:pt x="195956" y="52883"/>
                  </a:lnTo>
                  <a:lnTo>
                    <a:pt x="210427" y="55599"/>
                  </a:lnTo>
                  <a:lnTo>
                    <a:pt x="224314" y="57968"/>
                  </a:lnTo>
                  <a:lnTo>
                    <a:pt x="237528" y="60008"/>
                  </a:lnTo>
                  <a:lnTo>
                    <a:pt x="249983" y="61737"/>
                  </a:lnTo>
                  <a:lnTo>
                    <a:pt x="261591" y="63170"/>
                  </a:lnTo>
                  <a:lnTo>
                    <a:pt x="272263" y="64327"/>
                  </a:lnTo>
                  <a:lnTo>
                    <a:pt x="281913" y="65223"/>
                  </a:lnTo>
                  <a:lnTo>
                    <a:pt x="294608" y="66135"/>
                  </a:lnTo>
                  <a:lnTo>
                    <a:pt x="304427" y="66856"/>
                  </a:lnTo>
                  <a:lnTo>
                    <a:pt x="317490" y="67841"/>
                  </a:lnTo>
                  <a:lnTo>
                    <a:pt x="332878" y="69018"/>
                  </a:lnTo>
                  <a:lnTo>
                    <a:pt x="349671" y="70313"/>
                  </a:lnTo>
                  <a:lnTo>
                    <a:pt x="366951" y="71653"/>
                  </a:lnTo>
                  <a:lnTo>
                    <a:pt x="383798" y="72965"/>
                  </a:lnTo>
                  <a:lnTo>
                    <a:pt x="399293" y="74174"/>
                  </a:lnTo>
                  <a:lnTo>
                    <a:pt x="412517" y="75209"/>
                  </a:lnTo>
                  <a:lnTo>
                    <a:pt x="422551" y="75996"/>
                  </a:lnTo>
                  <a:lnTo>
                    <a:pt x="428475" y="76461"/>
                  </a:lnTo>
                  <a:lnTo>
                    <a:pt x="429688" y="76557"/>
                  </a:lnTo>
                  <a:lnTo>
                    <a:pt x="429688" y="82970"/>
                  </a:lnTo>
                  <a:lnTo>
                    <a:pt x="414183" y="81943"/>
                  </a:lnTo>
                  <a:lnTo>
                    <a:pt x="401190" y="81081"/>
                  </a:lnTo>
                  <a:lnTo>
                    <a:pt x="390044" y="80339"/>
                  </a:lnTo>
                  <a:lnTo>
                    <a:pt x="380079" y="79672"/>
                  </a:lnTo>
                  <a:lnTo>
                    <a:pt x="370631" y="79034"/>
                  </a:lnTo>
                  <a:lnTo>
                    <a:pt x="361034" y="78380"/>
                  </a:lnTo>
                  <a:lnTo>
                    <a:pt x="350624" y="77665"/>
                  </a:lnTo>
                  <a:lnTo>
                    <a:pt x="338735" y="76843"/>
                  </a:lnTo>
                  <a:lnTo>
                    <a:pt x="324703" y="75870"/>
                  </a:lnTo>
                  <a:lnTo>
                    <a:pt x="307863" y="74700"/>
                  </a:lnTo>
                  <a:lnTo>
                    <a:pt x="294208" y="73751"/>
                  </a:lnTo>
                  <a:lnTo>
                    <a:pt x="278648" y="72683"/>
                  </a:lnTo>
                  <a:lnTo>
                    <a:pt x="263640" y="71570"/>
                  </a:lnTo>
                  <a:lnTo>
                    <a:pt x="249187" y="70405"/>
                  </a:lnTo>
                  <a:lnTo>
                    <a:pt x="235292" y="69179"/>
                  </a:lnTo>
                  <a:lnTo>
                    <a:pt x="221959" y="67884"/>
                  </a:lnTo>
                  <a:lnTo>
                    <a:pt x="209191" y="66514"/>
                  </a:lnTo>
                  <a:lnTo>
                    <a:pt x="196990" y="65058"/>
                  </a:lnTo>
                  <a:lnTo>
                    <a:pt x="185360" y="63511"/>
                  </a:lnTo>
                  <a:lnTo>
                    <a:pt x="174305" y="61863"/>
                  </a:lnTo>
                  <a:lnTo>
                    <a:pt x="163827" y="60106"/>
                  </a:lnTo>
                  <a:lnTo>
                    <a:pt x="153930" y="58234"/>
                  </a:lnTo>
                  <a:lnTo>
                    <a:pt x="138392" y="54896"/>
                  </a:lnTo>
                  <a:lnTo>
                    <a:pt x="124972" y="51911"/>
                  </a:lnTo>
                  <a:lnTo>
                    <a:pt x="109868" y="48509"/>
                  </a:lnTo>
                  <a:lnTo>
                    <a:pt x="93697" y="44836"/>
                  </a:lnTo>
                  <a:lnTo>
                    <a:pt x="77076" y="41039"/>
                  </a:lnTo>
                  <a:lnTo>
                    <a:pt x="60622" y="37263"/>
                  </a:lnTo>
                  <a:lnTo>
                    <a:pt x="44955" y="33656"/>
                  </a:lnTo>
                  <a:lnTo>
                    <a:pt x="30690" y="30362"/>
                  </a:lnTo>
                  <a:lnTo>
                    <a:pt x="18446" y="27528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7" name="object 72">
              <a:extLst>
                <a:ext uri="{FF2B5EF4-FFF2-40B4-BE49-F238E27FC236}">
                  <a16:creationId xmlns:a16="http://schemas.microsoft.com/office/drawing/2014/main" id="{91AE4A8B-2C53-475C-808D-43DBE509F3C4}"/>
                </a:ext>
              </a:extLst>
            </p:cNvPr>
            <p:cNvSpPr/>
            <p:nvPr/>
          </p:nvSpPr>
          <p:spPr>
            <a:xfrm>
              <a:off x="2113181" y="685078"/>
              <a:ext cx="322566" cy="42086"/>
            </a:xfrm>
            <a:custGeom>
              <a:avLst/>
              <a:gdLst/>
              <a:ahLst/>
              <a:cxnLst/>
              <a:rect l="l" t="t" r="r" b="b"/>
              <a:pathLst>
                <a:path w="430088" h="56115">
                  <a:moveTo>
                    <a:pt x="16849" y="2869"/>
                  </a:moveTo>
                  <a:lnTo>
                    <a:pt x="31167" y="5305"/>
                  </a:lnTo>
                  <a:lnTo>
                    <a:pt x="43477" y="7394"/>
                  </a:lnTo>
                  <a:lnTo>
                    <a:pt x="54305" y="9224"/>
                  </a:lnTo>
                  <a:lnTo>
                    <a:pt x="64176" y="10881"/>
                  </a:lnTo>
                  <a:lnTo>
                    <a:pt x="73616" y="12452"/>
                  </a:lnTo>
                  <a:lnTo>
                    <a:pt x="83148" y="14025"/>
                  </a:lnTo>
                  <a:lnTo>
                    <a:pt x="93299" y="15687"/>
                  </a:lnTo>
                  <a:lnTo>
                    <a:pt x="104593" y="17524"/>
                  </a:lnTo>
                  <a:lnTo>
                    <a:pt x="117555" y="19624"/>
                  </a:lnTo>
                  <a:lnTo>
                    <a:pt x="132712" y="22074"/>
                  </a:lnTo>
                  <a:lnTo>
                    <a:pt x="149909" y="24851"/>
                  </a:lnTo>
                  <a:lnTo>
                    <a:pt x="165470" y="27195"/>
                  </a:lnTo>
                  <a:lnTo>
                    <a:pt x="181607" y="29383"/>
                  </a:lnTo>
                  <a:lnTo>
                    <a:pt x="197958" y="31404"/>
                  </a:lnTo>
                  <a:lnTo>
                    <a:pt x="214161" y="33249"/>
                  </a:lnTo>
                  <a:lnTo>
                    <a:pt x="229852" y="34908"/>
                  </a:lnTo>
                  <a:lnTo>
                    <a:pt x="244670" y="36371"/>
                  </a:lnTo>
                  <a:lnTo>
                    <a:pt x="258253" y="37629"/>
                  </a:lnTo>
                  <a:lnTo>
                    <a:pt x="270236" y="38672"/>
                  </a:lnTo>
                  <a:lnTo>
                    <a:pt x="280259" y="39490"/>
                  </a:lnTo>
                  <a:lnTo>
                    <a:pt x="292971" y="40414"/>
                  </a:lnTo>
                  <a:lnTo>
                    <a:pt x="294208" y="40483"/>
                  </a:lnTo>
                  <a:lnTo>
                    <a:pt x="299470" y="40791"/>
                  </a:lnTo>
                  <a:lnTo>
                    <a:pt x="309745" y="41437"/>
                  </a:lnTo>
                  <a:lnTo>
                    <a:pt x="323834" y="42342"/>
                  </a:lnTo>
                  <a:lnTo>
                    <a:pt x="340536" y="43425"/>
                  </a:lnTo>
                  <a:lnTo>
                    <a:pt x="358652" y="44607"/>
                  </a:lnTo>
                  <a:lnTo>
                    <a:pt x="376981" y="45807"/>
                  </a:lnTo>
                  <a:lnTo>
                    <a:pt x="394323" y="46945"/>
                  </a:lnTo>
                  <a:lnTo>
                    <a:pt x="409479" y="47942"/>
                  </a:lnTo>
                  <a:lnTo>
                    <a:pt x="421248" y="48718"/>
                  </a:lnTo>
                  <a:lnTo>
                    <a:pt x="428431" y="49191"/>
                  </a:lnTo>
                  <a:lnTo>
                    <a:pt x="430088" y="49301"/>
                  </a:lnTo>
                  <a:lnTo>
                    <a:pt x="430088" y="56115"/>
                  </a:lnTo>
                  <a:lnTo>
                    <a:pt x="409220" y="54990"/>
                  </a:lnTo>
                  <a:lnTo>
                    <a:pt x="391962" y="54060"/>
                  </a:lnTo>
                  <a:lnTo>
                    <a:pt x="377652" y="53290"/>
                  </a:lnTo>
                  <a:lnTo>
                    <a:pt x="365627" y="52645"/>
                  </a:lnTo>
                  <a:lnTo>
                    <a:pt x="355225" y="52089"/>
                  </a:lnTo>
                  <a:lnTo>
                    <a:pt x="345782" y="51589"/>
                  </a:lnTo>
                  <a:lnTo>
                    <a:pt x="336636" y="51107"/>
                  </a:lnTo>
                  <a:lnTo>
                    <a:pt x="327124" y="50609"/>
                  </a:lnTo>
                  <a:lnTo>
                    <a:pt x="316583" y="50061"/>
                  </a:lnTo>
                  <a:lnTo>
                    <a:pt x="304350" y="49426"/>
                  </a:lnTo>
                  <a:lnTo>
                    <a:pt x="294208" y="48900"/>
                  </a:lnTo>
                  <a:lnTo>
                    <a:pt x="279384" y="48058"/>
                  </a:lnTo>
                  <a:lnTo>
                    <a:pt x="264675" y="47215"/>
                  </a:lnTo>
                  <a:lnTo>
                    <a:pt x="250174" y="46373"/>
                  </a:lnTo>
                  <a:lnTo>
                    <a:pt x="235978" y="45530"/>
                  </a:lnTo>
                  <a:lnTo>
                    <a:pt x="222182" y="44688"/>
                  </a:lnTo>
                  <a:lnTo>
                    <a:pt x="208880" y="43845"/>
                  </a:lnTo>
                  <a:lnTo>
                    <a:pt x="196169" y="43003"/>
                  </a:lnTo>
                  <a:lnTo>
                    <a:pt x="184143" y="42160"/>
                  </a:lnTo>
                  <a:lnTo>
                    <a:pt x="172898" y="41318"/>
                  </a:lnTo>
                  <a:lnTo>
                    <a:pt x="162530" y="40475"/>
                  </a:lnTo>
                  <a:lnTo>
                    <a:pt x="153132" y="39633"/>
                  </a:lnTo>
                  <a:lnTo>
                    <a:pt x="131346" y="37409"/>
                  </a:lnTo>
                  <a:lnTo>
                    <a:pt x="113200" y="35478"/>
                  </a:lnTo>
                  <a:lnTo>
                    <a:pt x="95375" y="33532"/>
                  </a:lnTo>
                  <a:lnTo>
                    <a:pt x="78179" y="31612"/>
                  </a:lnTo>
                  <a:lnTo>
                    <a:pt x="61918" y="29764"/>
                  </a:lnTo>
                  <a:lnTo>
                    <a:pt x="46899" y="28029"/>
                  </a:lnTo>
                  <a:lnTo>
                    <a:pt x="33429" y="26453"/>
                  </a:lnTo>
                  <a:lnTo>
                    <a:pt x="21813" y="25077"/>
                  </a:lnTo>
                  <a:lnTo>
                    <a:pt x="12360" y="23945"/>
                  </a:lnTo>
                  <a:lnTo>
                    <a:pt x="1166" y="22589"/>
                  </a:lnTo>
                  <a:lnTo>
                    <a:pt x="0" y="22446"/>
                  </a:lnTo>
                  <a:lnTo>
                    <a:pt x="0" y="0"/>
                  </a:lnTo>
                  <a:lnTo>
                    <a:pt x="16849" y="2869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8" name="object 73">
              <a:extLst>
                <a:ext uri="{FF2B5EF4-FFF2-40B4-BE49-F238E27FC236}">
                  <a16:creationId xmlns:a16="http://schemas.microsoft.com/office/drawing/2014/main" id="{C3539909-EFE3-4945-9FDE-0368F163BEC3}"/>
                </a:ext>
              </a:extLst>
            </p:cNvPr>
            <p:cNvSpPr/>
            <p:nvPr/>
          </p:nvSpPr>
          <p:spPr>
            <a:xfrm>
              <a:off x="2113481" y="728367"/>
              <a:ext cx="322266" cy="16534"/>
            </a:xfrm>
            <a:custGeom>
              <a:avLst/>
              <a:gdLst/>
              <a:ahLst/>
              <a:cxnLst/>
              <a:rect l="l" t="t" r="r" b="b"/>
              <a:pathLst>
                <a:path w="429688" h="22045">
                  <a:moveTo>
                    <a:pt x="429688" y="22045"/>
                  </a:moveTo>
                  <a:lnTo>
                    <a:pt x="0" y="21644"/>
                  </a:lnTo>
                  <a:lnTo>
                    <a:pt x="0" y="0"/>
                  </a:lnTo>
                  <a:lnTo>
                    <a:pt x="26810" y="937"/>
                  </a:lnTo>
                  <a:lnTo>
                    <a:pt x="49212" y="1718"/>
                  </a:lnTo>
                  <a:lnTo>
                    <a:pt x="67754" y="2362"/>
                  </a:lnTo>
                  <a:lnTo>
                    <a:pt x="82985" y="2885"/>
                  </a:lnTo>
                  <a:lnTo>
                    <a:pt x="95454" y="3305"/>
                  </a:lnTo>
                  <a:lnTo>
                    <a:pt x="105710" y="3640"/>
                  </a:lnTo>
                  <a:lnTo>
                    <a:pt x="114302" y="3908"/>
                  </a:lnTo>
                  <a:lnTo>
                    <a:pt x="121779" y="4127"/>
                  </a:lnTo>
                  <a:lnTo>
                    <a:pt x="128689" y="4313"/>
                  </a:lnTo>
                  <a:lnTo>
                    <a:pt x="135583" y="4485"/>
                  </a:lnTo>
                  <a:lnTo>
                    <a:pt x="143008" y="4660"/>
                  </a:lnTo>
                  <a:lnTo>
                    <a:pt x="149509" y="4809"/>
                  </a:lnTo>
                  <a:lnTo>
                    <a:pt x="156261" y="4993"/>
                  </a:lnTo>
                  <a:lnTo>
                    <a:pt x="165827" y="5296"/>
                  </a:lnTo>
                  <a:lnTo>
                    <a:pt x="177867" y="5703"/>
                  </a:lnTo>
                  <a:lnTo>
                    <a:pt x="192038" y="6201"/>
                  </a:lnTo>
                  <a:lnTo>
                    <a:pt x="207998" y="6776"/>
                  </a:lnTo>
                  <a:lnTo>
                    <a:pt x="225406" y="7414"/>
                  </a:lnTo>
                  <a:lnTo>
                    <a:pt x="243919" y="8101"/>
                  </a:lnTo>
                  <a:lnTo>
                    <a:pt x="263196" y="8824"/>
                  </a:lnTo>
                  <a:lnTo>
                    <a:pt x="282896" y="9568"/>
                  </a:lnTo>
                  <a:lnTo>
                    <a:pt x="302675" y="10321"/>
                  </a:lnTo>
                  <a:lnTo>
                    <a:pt x="322193" y="11067"/>
                  </a:lnTo>
                  <a:lnTo>
                    <a:pt x="341108" y="11793"/>
                  </a:lnTo>
                  <a:lnTo>
                    <a:pt x="359077" y="12486"/>
                  </a:lnTo>
                  <a:lnTo>
                    <a:pt x="375760" y="13131"/>
                  </a:lnTo>
                  <a:lnTo>
                    <a:pt x="390814" y="13715"/>
                  </a:lnTo>
                  <a:lnTo>
                    <a:pt x="403897" y="14224"/>
                  </a:lnTo>
                  <a:lnTo>
                    <a:pt x="414668" y="14644"/>
                  </a:lnTo>
                  <a:lnTo>
                    <a:pt x="427905" y="15161"/>
                  </a:lnTo>
                  <a:lnTo>
                    <a:pt x="429688" y="15231"/>
                  </a:lnTo>
                  <a:lnTo>
                    <a:pt x="429688" y="2204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9" name="object 74">
              <a:extLst>
                <a:ext uri="{FF2B5EF4-FFF2-40B4-BE49-F238E27FC236}">
                  <a16:creationId xmlns:a16="http://schemas.microsoft.com/office/drawing/2014/main" id="{D6B0393B-0E73-4F99-A98B-1A6AF55A4131}"/>
                </a:ext>
              </a:extLst>
            </p:cNvPr>
            <p:cNvSpPr/>
            <p:nvPr/>
          </p:nvSpPr>
          <p:spPr>
            <a:xfrm>
              <a:off x="1617757" y="773458"/>
              <a:ext cx="29762" cy="47798"/>
            </a:xfrm>
            <a:custGeom>
              <a:avLst/>
              <a:gdLst/>
              <a:ahLst/>
              <a:cxnLst/>
              <a:rect l="l" t="t" r="r" b="b"/>
              <a:pathLst>
                <a:path w="39682" h="63730">
                  <a:moveTo>
                    <a:pt x="10822" y="9619"/>
                  </a:moveTo>
                  <a:lnTo>
                    <a:pt x="10822" y="26053"/>
                  </a:lnTo>
                  <a:lnTo>
                    <a:pt x="35272" y="26053"/>
                  </a:lnTo>
                  <a:lnTo>
                    <a:pt x="36074" y="26454"/>
                  </a:lnTo>
                  <a:lnTo>
                    <a:pt x="36074" y="34871"/>
                  </a:lnTo>
                  <a:lnTo>
                    <a:pt x="35673" y="35272"/>
                  </a:lnTo>
                  <a:lnTo>
                    <a:pt x="10822" y="35272"/>
                  </a:lnTo>
                  <a:lnTo>
                    <a:pt x="10822" y="54511"/>
                  </a:lnTo>
                  <a:lnTo>
                    <a:pt x="38880" y="54511"/>
                  </a:lnTo>
                  <a:lnTo>
                    <a:pt x="39682" y="54912"/>
                  </a:lnTo>
                  <a:lnTo>
                    <a:pt x="39682" y="63330"/>
                  </a:lnTo>
                  <a:lnTo>
                    <a:pt x="39281" y="63730"/>
                  </a:lnTo>
                  <a:lnTo>
                    <a:pt x="400" y="63730"/>
                  </a:lnTo>
                  <a:lnTo>
                    <a:pt x="0" y="63330"/>
                  </a:lnTo>
                  <a:lnTo>
                    <a:pt x="0" y="801"/>
                  </a:lnTo>
                  <a:lnTo>
                    <a:pt x="400" y="0"/>
                  </a:lnTo>
                  <a:lnTo>
                    <a:pt x="38479" y="0"/>
                  </a:lnTo>
                  <a:lnTo>
                    <a:pt x="39281" y="801"/>
                  </a:lnTo>
                  <a:lnTo>
                    <a:pt x="39281" y="8818"/>
                  </a:lnTo>
                  <a:lnTo>
                    <a:pt x="38479" y="9619"/>
                  </a:lnTo>
                  <a:lnTo>
                    <a:pt x="10822" y="9619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0" name="object 75">
              <a:extLst>
                <a:ext uri="{FF2B5EF4-FFF2-40B4-BE49-F238E27FC236}">
                  <a16:creationId xmlns:a16="http://schemas.microsoft.com/office/drawing/2014/main" id="{4682F7A2-1F73-4D4E-81DB-6B12E69952BB}"/>
                </a:ext>
              </a:extLst>
            </p:cNvPr>
            <p:cNvSpPr/>
            <p:nvPr/>
          </p:nvSpPr>
          <p:spPr>
            <a:xfrm>
              <a:off x="1651428" y="786086"/>
              <a:ext cx="30964" cy="35773"/>
            </a:xfrm>
            <a:custGeom>
              <a:avLst/>
              <a:gdLst/>
              <a:ahLst/>
              <a:cxnLst/>
              <a:rect l="l" t="t" r="r" b="b"/>
              <a:pathLst>
                <a:path w="41285" h="47697">
                  <a:moveTo>
                    <a:pt x="30863" y="46896"/>
                  </a:moveTo>
                  <a:lnTo>
                    <a:pt x="30863" y="42086"/>
                  </a:lnTo>
                  <a:lnTo>
                    <a:pt x="30462" y="42086"/>
                  </a:lnTo>
                  <a:lnTo>
                    <a:pt x="26855" y="44892"/>
                  </a:lnTo>
                  <a:lnTo>
                    <a:pt x="20041" y="47697"/>
                  </a:lnTo>
                  <a:lnTo>
                    <a:pt x="1202" y="47697"/>
                  </a:lnTo>
                  <a:lnTo>
                    <a:pt x="0" y="40082"/>
                  </a:lnTo>
                  <a:lnTo>
                    <a:pt x="0" y="801"/>
                  </a:lnTo>
                  <a:lnTo>
                    <a:pt x="400" y="0"/>
                  </a:lnTo>
                  <a:lnTo>
                    <a:pt x="10020" y="0"/>
                  </a:lnTo>
                  <a:lnTo>
                    <a:pt x="10822" y="400"/>
                  </a:lnTo>
                  <a:lnTo>
                    <a:pt x="10822" y="34470"/>
                  </a:lnTo>
                  <a:lnTo>
                    <a:pt x="11624" y="38078"/>
                  </a:lnTo>
                  <a:lnTo>
                    <a:pt x="21644" y="38078"/>
                  </a:lnTo>
                  <a:lnTo>
                    <a:pt x="28057" y="35272"/>
                  </a:lnTo>
                  <a:lnTo>
                    <a:pt x="30863" y="34069"/>
                  </a:lnTo>
                  <a:lnTo>
                    <a:pt x="30863" y="0"/>
                  </a:lnTo>
                  <a:lnTo>
                    <a:pt x="40884" y="0"/>
                  </a:lnTo>
                  <a:lnTo>
                    <a:pt x="41285" y="400"/>
                  </a:lnTo>
                  <a:lnTo>
                    <a:pt x="41285" y="46495"/>
                  </a:lnTo>
                  <a:lnTo>
                    <a:pt x="40884" y="46896"/>
                  </a:lnTo>
                  <a:lnTo>
                    <a:pt x="30863" y="46896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1" name="object 76">
              <a:extLst>
                <a:ext uri="{FF2B5EF4-FFF2-40B4-BE49-F238E27FC236}">
                  <a16:creationId xmlns:a16="http://schemas.microsoft.com/office/drawing/2014/main" id="{7EDE5AB2-D71D-4C55-91E6-924C822794DB}"/>
                </a:ext>
              </a:extLst>
            </p:cNvPr>
            <p:cNvSpPr/>
            <p:nvPr/>
          </p:nvSpPr>
          <p:spPr>
            <a:xfrm>
              <a:off x="1688404" y="785485"/>
              <a:ext cx="21043" cy="35773"/>
            </a:xfrm>
            <a:custGeom>
              <a:avLst/>
              <a:gdLst/>
              <a:ahLst/>
              <a:cxnLst/>
              <a:rect l="l" t="t" r="r" b="b"/>
              <a:pathLst>
                <a:path w="28057" h="47697">
                  <a:moveTo>
                    <a:pt x="0" y="2404"/>
                  </a:moveTo>
                  <a:lnTo>
                    <a:pt x="0" y="1202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6813"/>
                  </a:lnTo>
                  <a:lnTo>
                    <a:pt x="10822" y="7214"/>
                  </a:lnTo>
                  <a:lnTo>
                    <a:pt x="13628" y="4409"/>
                  </a:lnTo>
                  <a:lnTo>
                    <a:pt x="20442" y="1202"/>
                  </a:lnTo>
                  <a:lnTo>
                    <a:pt x="24851" y="0"/>
                  </a:lnTo>
                  <a:lnTo>
                    <a:pt x="27256" y="0"/>
                  </a:lnTo>
                  <a:lnTo>
                    <a:pt x="27256" y="2004"/>
                  </a:lnTo>
                  <a:lnTo>
                    <a:pt x="28057" y="8417"/>
                  </a:lnTo>
                  <a:lnTo>
                    <a:pt x="28057" y="10020"/>
                  </a:lnTo>
                  <a:lnTo>
                    <a:pt x="26053" y="10421"/>
                  </a:lnTo>
                  <a:lnTo>
                    <a:pt x="20843" y="11623"/>
                  </a:lnTo>
                  <a:lnTo>
                    <a:pt x="14028" y="13627"/>
                  </a:lnTo>
                  <a:lnTo>
                    <a:pt x="10421" y="14830"/>
                  </a:lnTo>
                  <a:lnTo>
                    <a:pt x="10421" y="47297"/>
                  </a:lnTo>
                  <a:lnTo>
                    <a:pt x="10020" y="47697"/>
                  </a:lnTo>
                  <a:lnTo>
                    <a:pt x="400" y="47697"/>
                  </a:lnTo>
                  <a:lnTo>
                    <a:pt x="0" y="47297"/>
                  </a:lnTo>
                  <a:lnTo>
                    <a:pt x="0" y="2404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2" name="object 77">
              <a:extLst>
                <a:ext uri="{FF2B5EF4-FFF2-40B4-BE49-F238E27FC236}">
                  <a16:creationId xmlns:a16="http://schemas.microsoft.com/office/drawing/2014/main" id="{5CFED47B-EC66-41D0-9409-7FF6680A6719}"/>
                </a:ext>
              </a:extLst>
            </p:cNvPr>
            <p:cNvSpPr/>
            <p:nvPr/>
          </p:nvSpPr>
          <p:spPr>
            <a:xfrm>
              <a:off x="1715041" y="785183"/>
              <a:ext cx="27473" cy="36675"/>
            </a:xfrm>
            <a:custGeom>
              <a:avLst/>
              <a:gdLst/>
              <a:ahLst/>
              <a:cxnLst/>
              <a:rect l="l" t="t" r="r" b="b"/>
              <a:pathLst>
                <a:path w="36630" h="48900">
                  <a:moveTo>
                    <a:pt x="7369" y="39681"/>
                  </a:moveTo>
                  <a:lnTo>
                    <a:pt x="24204" y="39681"/>
                  </a:lnTo>
                  <a:lnTo>
                    <a:pt x="25807" y="34871"/>
                  </a:lnTo>
                  <a:lnTo>
                    <a:pt x="25807" y="14429"/>
                  </a:lnTo>
                  <a:lnTo>
                    <a:pt x="24204" y="9218"/>
                  </a:lnTo>
                  <a:lnTo>
                    <a:pt x="7369" y="9218"/>
                  </a:lnTo>
                  <a:lnTo>
                    <a:pt x="6357" y="1544"/>
                  </a:lnTo>
                  <a:lnTo>
                    <a:pt x="15386" y="0"/>
                  </a:lnTo>
                  <a:lnTo>
                    <a:pt x="30901" y="5019"/>
                  </a:lnTo>
                  <a:lnTo>
                    <a:pt x="36189" y="16796"/>
                  </a:lnTo>
                  <a:lnTo>
                    <a:pt x="36630" y="24049"/>
                  </a:lnTo>
                  <a:lnTo>
                    <a:pt x="35052" y="37102"/>
                  </a:lnTo>
                  <a:lnTo>
                    <a:pt x="26182" y="46997"/>
                  </a:lnTo>
                  <a:lnTo>
                    <a:pt x="15386" y="48900"/>
                  </a:lnTo>
                  <a:lnTo>
                    <a:pt x="0" y="43404"/>
                  </a:lnTo>
                  <a:lnTo>
                    <a:pt x="5766" y="34871"/>
                  </a:lnTo>
                  <a:lnTo>
                    <a:pt x="7369" y="39681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3" name="object 78">
              <a:extLst>
                <a:ext uri="{FF2B5EF4-FFF2-40B4-BE49-F238E27FC236}">
                  <a16:creationId xmlns:a16="http://schemas.microsoft.com/office/drawing/2014/main" id="{B5B4B221-D23B-458D-B4D6-219C80ABE36F}"/>
                </a:ext>
              </a:extLst>
            </p:cNvPr>
            <p:cNvSpPr/>
            <p:nvPr/>
          </p:nvSpPr>
          <p:spPr>
            <a:xfrm>
              <a:off x="1711251" y="786341"/>
              <a:ext cx="9319" cy="31395"/>
            </a:xfrm>
            <a:custGeom>
              <a:avLst/>
              <a:gdLst/>
              <a:ahLst/>
              <a:cxnLst/>
              <a:rect l="l" t="t" r="r" b="b"/>
              <a:pathLst>
                <a:path w="12425" h="41860">
                  <a:moveTo>
                    <a:pt x="10822" y="12885"/>
                  </a:moveTo>
                  <a:lnTo>
                    <a:pt x="10822" y="33327"/>
                  </a:lnTo>
                  <a:lnTo>
                    <a:pt x="5055" y="41860"/>
                  </a:lnTo>
                  <a:lnTo>
                    <a:pt x="317" y="29610"/>
                  </a:lnTo>
                  <a:lnTo>
                    <a:pt x="0" y="22505"/>
                  </a:lnTo>
                  <a:lnTo>
                    <a:pt x="1913" y="9983"/>
                  </a:lnTo>
                  <a:lnTo>
                    <a:pt x="11413" y="0"/>
                  </a:lnTo>
                  <a:lnTo>
                    <a:pt x="12425" y="7674"/>
                  </a:lnTo>
                  <a:lnTo>
                    <a:pt x="10822" y="1288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4" name="object 79">
              <a:extLst>
                <a:ext uri="{FF2B5EF4-FFF2-40B4-BE49-F238E27FC236}">
                  <a16:creationId xmlns:a16="http://schemas.microsoft.com/office/drawing/2014/main" id="{C27A240D-C0DE-402E-9971-A61F5C716DBE}"/>
                </a:ext>
              </a:extLst>
            </p:cNvPr>
            <p:cNvSpPr/>
            <p:nvPr/>
          </p:nvSpPr>
          <p:spPr>
            <a:xfrm>
              <a:off x="1746723" y="785484"/>
              <a:ext cx="31265" cy="49001"/>
            </a:xfrm>
            <a:custGeom>
              <a:avLst/>
              <a:gdLst/>
              <a:ahLst/>
              <a:cxnLst/>
              <a:rect l="l" t="t" r="r" b="b"/>
              <a:pathLst>
                <a:path w="41686" h="65334">
                  <a:moveTo>
                    <a:pt x="39191" y="39649"/>
                  </a:moveTo>
                  <a:lnTo>
                    <a:pt x="29745" y="47620"/>
                  </a:lnTo>
                  <a:lnTo>
                    <a:pt x="22446" y="48499"/>
                  </a:lnTo>
                  <a:lnTo>
                    <a:pt x="19239" y="48499"/>
                  </a:lnTo>
                  <a:lnTo>
                    <a:pt x="14830" y="48098"/>
                  </a:lnTo>
                  <a:lnTo>
                    <a:pt x="10421" y="46495"/>
                  </a:lnTo>
                  <a:lnTo>
                    <a:pt x="10421" y="64532"/>
                  </a:lnTo>
                  <a:lnTo>
                    <a:pt x="10020" y="65334"/>
                  </a:lnTo>
                  <a:lnTo>
                    <a:pt x="0" y="65334"/>
                  </a:lnTo>
                  <a:lnTo>
                    <a:pt x="0" y="1202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5611"/>
                  </a:lnTo>
                  <a:lnTo>
                    <a:pt x="14028" y="3206"/>
                  </a:lnTo>
                  <a:lnTo>
                    <a:pt x="13227" y="12425"/>
                  </a:lnTo>
                  <a:lnTo>
                    <a:pt x="10421" y="14028"/>
                  </a:lnTo>
                  <a:lnTo>
                    <a:pt x="10421" y="38078"/>
                  </a:lnTo>
                  <a:lnTo>
                    <a:pt x="14830" y="39280"/>
                  </a:lnTo>
                  <a:lnTo>
                    <a:pt x="18037" y="39681"/>
                  </a:lnTo>
                  <a:lnTo>
                    <a:pt x="28458" y="39681"/>
                  </a:lnTo>
                  <a:lnTo>
                    <a:pt x="30863" y="36074"/>
                  </a:lnTo>
                  <a:lnTo>
                    <a:pt x="30863" y="11623"/>
                  </a:lnTo>
                  <a:lnTo>
                    <a:pt x="28458" y="9619"/>
                  </a:lnTo>
                  <a:lnTo>
                    <a:pt x="25653" y="0"/>
                  </a:lnTo>
                  <a:lnTo>
                    <a:pt x="37532" y="5163"/>
                  </a:lnTo>
                  <a:lnTo>
                    <a:pt x="41533" y="19022"/>
                  </a:lnTo>
                  <a:lnTo>
                    <a:pt x="41686" y="24049"/>
                  </a:lnTo>
                  <a:lnTo>
                    <a:pt x="39191" y="39649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5" name="object 80">
              <a:extLst>
                <a:ext uri="{FF2B5EF4-FFF2-40B4-BE49-F238E27FC236}">
                  <a16:creationId xmlns:a16="http://schemas.microsoft.com/office/drawing/2014/main" id="{479E39AA-77CF-4A28-9558-7066E35C34ED}"/>
                </a:ext>
              </a:extLst>
            </p:cNvPr>
            <p:cNvSpPr/>
            <p:nvPr/>
          </p:nvSpPr>
          <p:spPr>
            <a:xfrm>
              <a:off x="1756645" y="785485"/>
              <a:ext cx="11423" cy="9319"/>
            </a:xfrm>
            <a:custGeom>
              <a:avLst/>
              <a:gdLst/>
              <a:ahLst/>
              <a:cxnLst/>
              <a:rect l="l" t="t" r="r" b="b"/>
              <a:pathLst>
                <a:path w="15231" h="12425">
                  <a:moveTo>
                    <a:pt x="0" y="12425"/>
                  </a:moveTo>
                  <a:lnTo>
                    <a:pt x="801" y="3206"/>
                  </a:lnTo>
                  <a:lnTo>
                    <a:pt x="6814" y="0"/>
                  </a:lnTo>
                  <a:lnTo>
                    <a:pt x="12425" y="0"/>
                  </a:lnTo>
                  <a:lnTo>
                    <a:pt x="15231" y="9619"/>
                  </a:lnTo>
                  <a:lnTo>
                    <a:pt x="6012" y="9619"/>
                  </a:lnTo>
                  <a:lnTo>
                    <a:pt x="0" y="1242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6" name="object 81">
              <a:extLst>
                <a:ext uri="{FF2B5EF4-FFF2-40B4-BE49-F238E27FC236}">
                  <a16:creationId xmlns:a16="http://schemas.microsoft.com/office/drawing/2014/main" id="{DBAE6BE5-6690-4E40-B432-053647336738}"/>
                </a:ext>
              </a:extLst>
            </p:cNvPr>
            <p:cNvSpPr/>
            <p:nvPr/>
          </p:nvSpPr>
          <p:spPr>
            <a:xfrm>
              <a:off x="1782198" y="785183"/>
              <a:ext cx="30964" cy="36675"/>
            </a:xfrm>
            <a:custGeom>
              <a:avLst/>
              <a:gdLst/>
              <a:ahLst/>
              <a:cxnLst/>
              <a:rect l="l" t="t" r="r" b="b"/>
              <a:pathLst>
                <a:path w="41285" h="48900">
                  <a:moveTo>
                    <a:pt x="1710" y="12294"/>
                  </a:moveTo>
                  <a:lnTo>
                    <a:pt x="10685" y="1874"/>
                  </a:lnTo>
                  <a:lnTo>
                    <a:pt x="13227" y="8818"/>
                  </a:lnTo>
                  <a:lnTo>
                    <a:pt x="11624" y="13227"/>
                  </a:lnTo>
                  <a:lnTo>
                    <a:pt x="10822" y="20441"/>
                  </a:lnTo>
                  <a:lnTo>
                    <a:pt x="30062" y="20441"/>
                  </a:lnTo>
                  <a:lnTo>
                    <a:pt x="30062" y="14429"/>
                  </a:lnTo>
                  <a:lnTo>
                    <a:pt x="28458" y="8818"/>
                  </a:lnTo>
                  <a:lnTo>
                    <a:pt x="20442" y="8818"/>
                  </a:lnTo>
                  <a:lnTo>
                    <a:pt x="20442" y="0"/>
                  </a:lnTo>
                  <a:lnTo>
                    <a:pt x="35625" y="5106"/>
                  </a:lnTo>
                  <a:lnTo>
                    <a:pt x="40856" y="16794"/>
                  </a:lnTo>
                  <a:lnTo>
                    <a:pt x="41285" y="21644"/>
                  </a:lnTo>
                  <a:lnTo>
                    <a:pt x="41285" y="25251"/>
                  </a:lnTo>
                  <a:lnTo>
                    <a:pt x="40082" y="27656"/>
                  </a:lnTo>
                  <a:lnTo>
                    <a:pt x="10822" y="27656"/>
                  </a:lnTo>
                  <a:lnTo>
                    <a:pt x="11223" y="37276"/>
                  </a:lnTo>
                  <a:lnTo>
                    <a:pt x="14830" y="40082"/>
                  </a:lnTo>
                  <a:lnTo>
                    <a:pt x="26053" y="40082"/>
                  </a:lnTo>
                  <a:lnTo>
                    <a:pt x="31264" y="39280"/>
                  </a:lnTo>
                  <a:lnTo>
                    <a:pt x="34872" y="38879"/>
                  </a:lnTo>
                  <a:lnTo>
                    <a:pt x="37277" y="38879"/>
                  </a:lnTo>
                  <a:lnTo>
                    <a:pt x="37677" y="40483"/>
                  </a:lnTo>
                  <a:lnTo>
                    <a:pt x="38078" y="43689"/>
                  </a:lnTo>
                  <a:lnTo>
                    <a:pt x="38479" y="45293"/>
                  </a:lnTo>
                  <a:lnTo>
                    <a:pt x="38479" y="46094"/>
                  </a:lnTo>
                  <a:lnTo>
                    <a:pt x="36475" y="46495"/>
                  </a:lnTo>
                  <a:lnTo>
                    <a:pt x="32867" y="48098"/>
                  </a:lnTo>
                  <a:lnTo>
                    <a:pt x="25653" y="48900"/>
                  </a:lnTo>
                  <a:lnTo>
                    <a:pt x="21243" y="48900"/>
                  </a:lnTo>
                  <a:lnTo>
                    <a:pt x="5902" y="44109"/>
                  </a:lnTo>
                  <a:lnTo>
                    <a:pt x="481" y="32418"/>
                  </a:lnTo>
                  <a:lnTo>
                    <a:pt x="0" y="24851"/>
                  </a:lnTo>
                  <a:lnTo>
                    <a:pt x="1710" y="12294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7" name="object 82">
              <a:extLst>
                <a:ext uri="{FF2B5EF4-FFF2-40B4-BE49-F238E27FC236}">
                  <a16:creationId xmlns:a16="http://schemas.microsoft.com/office/drawing/2014/main" id="{C98E6326-751D-45CB-AE84-95C35896B470}"/>
                </a:ext>
              </a:extLst>
            </p:cNvPr>
            <p:cNvSpPr/>
            <p:nvPr/>
          </p:nvSpPr>
          <p:spPr>
            <a:xfrm>
              <a:off x="1790212" y="785184"/>
              <a:ext cx="7318" cy="6614"/>
            </a:xfrm>
            <a:custGeom>
              <a:avLst/>
              <a:gdLst/>
              <a:ahLst/>
              <a:cxnLst/>
              <a:rect l="l" t="t" r="r" b="b"/>
              <a:pathLst>
                <a:path w="9757" h="8818">
                  <a:moveTo>
                    <a:pt x="2542" y="8818"/>
                  </a:moveTo>
                  <a:lnTo>
                    <a:pt x="0" y="1874"/>
                  </a:lnTo>
                  <a:lnTo>
                    <a:pt x="9757" y="0"/>
                  </a:lnTo>
                  <a:lnTo>
                    <a:pt x="9757" y="8818"/>
                  </a:lnTo>
                  <a:lnTo>
                    <a:pt x="2542" y="881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8" name="object 83">
              <a:extLst>
                <a:ext uri="{FF2B5EF4-FFF2-40B4-BE49-F238E27FC236}">
                  <a16:creationId xmlns:a16="http://schemas.microsoft.com/office/drawing/2014/main" id="{A027226D-48D2-48BF-ACBE-5431F37603B6}"/>
                </a:ext>
              </a:extLst>
            </p:cNvPr>
            <p:cNvSpPr/>
            <p:nvPr/>
          </p:nvSpPr>
          <p:spPr>
            <a:xfrm>
              <a:off x="1818574" y="785183"/>
              <a:ext cx="31865" cy="36675"/>
            </a:xfrm>
            <a:custGeom>
              <a:avLst/>
              <a:gdLst/>
              <a:ahLst/>
              <a:cxnLst/>
              <a:rect l="l" t="t" r="r" b="b"/>
              <a:pathLst>
                <a:path w="42487" h="48900">
                  <a:moveTo>
                    <a:pt x="1603" y="10020"/>
                  </a:moveTo>
                  <a:lnTo>
                    <a:pt x="1202" y="10020"/>
                  </a:lnTo>
                  <a:lnTo>
                    <a:pt x="801" y="8818"/>
                  </a:lnTo>
                  <a:lnTo>
                    <a:pt x="0" y="5210"/>
                  </a:lnTo>
                  <a:lnTo>
                    <a:pt x="0" y="4008"/>
                  </a:lnTo>
                  <a:lnTo>
                    <a:pt x="400" y="3206"/>
                  </a:lnTo>
                  <a:lnTo>
                    <a:pt x="2404" y="2404"/>
                  </a:lnTo>
                  <a:lnTo>
                    <a:pt x="6413" y="801"/>
                  </a:lnTo>
                  <a:lnTo>
                    <a:pt x="14028" y="0"/>
                  </a:lnTo>
                  <a:lnTo>
                    <a:pt x="18438" y="0"/>
                  </a:lnTo>
                  <a:lnTo>
                    <a:pt x="34046" y="4616"/>
                  </a:lnTo>
                  <a:lnTo>
                    <a:pt x="37275" y="17128"/>
                  </a:lnTo>
                  <a:lnTo>
                    <a:pt x="37277" y="40082"/>
                  </a:lnTo>
                  <a:lnTo>
                    <a:pt x="37677" y="40483"/>
                  </a:lnTo>
                  <a:lnTo>
                    <a:pt x="40884" y="40883"/>
                  </a:lnTo>
                  <a:lnTo>
                    <a:pt x="42086" y="40883"/>
                  </a:lnTo>
                  <a:lnTo>
                    <a:pt x="42487" y="41284"/>
                  </a:lnTo>
                  <a:lnTo>
                    <a:pt x="42487" y="47297"/>
                  </a:lnTo>
                  <a:lnTo>
                    <a:pt x="41686" y="48098"/>
                  </a:lnTo>
                  <a:lnTo>
                    <a:pt x="40082" y="48098"/>
                  </a:lnTo>
                  <a:lnTo>
                    <a:pt x="38880" y="48499"/>
                  </a:lnTo>
                  <a:lnTo>
                    <a:pt x="31264" y="48499"/>
                  </a:lnTo>
                  <a:lnTo>
                    <a:pt x="28458" y="47297"/>
                  </a:lnTo>
                  <a:lnTo>
                    <a:pt x="27256" y="42888"/>
                  </a:lnTo>
                  <a:lnTo>
                    <a:pt x="22446" y="46495"/>
                  </a:lnTo>
                  <a:lnTo>
                    <a:pt x="16033" y="48900"/>
                  </a:lnTo>
                  <a:lnTo>
                    <a:pt x="9619" y="48900"/>
                  </a:lnTo>
                  <a:lnTo>
                    <a:pt x="7214" y="38879"/>
                  </a:lnTo>
                  <a:lnTo>
                    <a:pt x="8417" y="40483"/>
                  </a:lnTo>
                  <a:lnTo>
                    <a:pt x="17235" y="40483"/>
                  </a:lnTo>
                  <a:lnTo>
                    <a:pt x="22847" y="38078"/>
                  </a:lnTo>
                  <a:lnTo>
                    <a:pt x="26855" y="36074"/>
                  </a:lnTo>
                  <a:lnTo>
                    <a:pt x="26855" y="26855"/>
                  </a:lnTo>
                  <a:lnTo>
                    <a:pt x="10020" y="26855"/>
                  </a:lnTo>
                  <a:lnTo>
                    <a:pt x="7214" y="28458"/>
                  </a:lnTo>
                  <a:lnTo>
                    <a:pt x="14429" y="19239"/>
                  </a:lnTo>
                  <a:lnTo>
                    <a:pt x="26855" y="19239"/>
                  </a:lnTo>
                  <a:lnTo>
                    <a:pt x="26855" y="10822"/>
                  </a:lnTo>
                  <a:lnTo>
                    <a:pt x="24450" y="8818"/>
                  </a:lnTo>
                  <a:lnTo>
                    <a:pt x="13628" y="8818"/>
                  </a:lnTo>
                  <a:lnTo>
                    <a:pt x="7615" y="9619"/>
                  </a:lnTo>
                  <a:lnTo>
                    <a:pt x="3607" y="10020"/>
                  </a:lnTo>
                  <a:lnTo>
                    <a:pt x="1603" y="1002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9" name="object 84">
              <a:extLst>
                <a:ext uri="{FF2B5EF4-FFF2-40B4-BE49-F238E27FC236}">
                  <a16:creationId xmlns:a16="http://schemas.microsoft.com/office/drawing/2014/main" id="{968E5856-A94E-4949-ABAE-E81BEF24BA01}"/>
                </a:ext>
              </a:extLst>
            </p:cNvPr>
            <p:cNvSpPr/>
            <p:nvPr/>
          </p:nvSpPr>
          <p:spPr>
            <a:xfrm>
              <a:off x="1815868" y="799613"/>
              <a:ext cx="13528" cy="22245"/>
            </a:xfrm>
            <a:custGeom>
              <a:avLst/>
              <a:gdLst/>
              <a:ahLst/>
              <a:cxnLst/>
              <a:rect l="l" t="t" r="r" b="b"/>
              <a:pathLst>
                <a:path w="18037" h="29660">
                  <a:moveTo>
                    <a:pt x="6012" y="0"/>
                  </a:moveTo>
                  <a:lnTo>
                    <a:pt x="18037" y="0"/>
                  </a:lnTo>
                  <a:lnTo>
                    <a:pt x="10822" y="9218"/>
                  </a:lnTo>
                  <a:lnTo>
                    <a:pt x="10822" y="19640"/>
                  </a:lnTo>
                  <a:lnTo>
                    <a:pt x="13227" y="29660"/>
                  </a:lnTo>
                  <a:lnTo>
                    <a:pt x="2805" y="29660"/>
                  </a:lnTo>
                  <a:lnTo>
                    <a:pt x="0" y="24049"/>
                  </a:lnTo>
                  <a:lnTo>
                    <a:pt x="0" y="4809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0" name="object 85">
              <a:extLst>
                <a:ext uri="{FF2B5EF4-FFF2-40B4-BE49-F238E27FC236}">
                  <a16:creationId xmlns:a16="http://schemas.microsoft.com/office/drawing/2014/main" id="{7FE2B018-9723-4F1D-8E99-0C10CE5CB2C7}"/>
                </a:ext>
              </a:extLst>
            </p:cNvPr>
            <p:cNvSpPr/>
            <p:nvPr/>
          </p:nvSpPr>
          <p:spPr>
            <a:xfrm>
              <a:off x="1852542" y="785485"/>
              <a:ext cx="30663" cy="35773"/>
            </a:xfrm>
            <a:custGeom>
              <a:avLst/>
              <a:gdLst/>
              <a:ahLst/>
              <a:cxnLst/>
              <a:rect l="l" t="t" r="r" b="b"/>
              <a:pathLst>
                <a:path w="40884" h="47697">
                  <a:moveTo>
                    <a:pt x="10421" y="14028"/>
                  </a:moveTo>
                  <a:lnTo>
                    <a:pt x="10421" y="47297"/>
                  </a:lnTo>
                  <a:lnTo>
                    <a:pt x="10020" y="47697"/>
                  </a:lnTo>
                  <a:lnTo>
                    <a:pt x="400" y="47697"/>
                  </a:lnTo>
                  <a:lnTo>
                    <a:pt x="0" y="47297"/>
                  </a:lnTo>
                  <a:lnTo>
                    <a:pt x="0" y="1202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202"/>
                  </a:lnTo>
                  <a:lnTo>
                    <a:pt x="10421" y="5611"/>
                  </a:lnTo>
                  <a:lnTo>
                    <a:pt x="10822" y="5611"/>
                  </a:lnTo>
                  <a:lnTo>
                    <a:pt x="14429" y="3206"/>
                  </a:lnTo>
                  <a:lnTo>
                    <a:pt x="20843" y="0"/>
                  </a:lnTo>
                  <a:lnTo>
                    <a:pt x="39682" y="0"/>
                  </a:lnTo>
                  <a:lnTo>
                    <a:pt x="40884" y="8417"/>
                  </a:lnTo>
                  <a:lnTo>
                    <a:pt x="40884" y="47297"/>
                  </a:lnTo>
                  <a:lnTo>
                    <a:pt x="40483" y="47697"/>
                  </a:lnTo>
                  <a:lnTo>
                    <a:pt x="30863" y="47697"/>
                  </a:lnTo>
                  <a:lnTo>
                    <a:pt x="30462" y="47297"/>
                  </a:lnTo>
                  <a:lnTo>
                    <a:pt x="30462" y="13227"/>
                  </a:lnTo>
                  <a:lnTo>
                    <a:pt x="29260" y="9619"/>
                  </a:lnTo>
                  <a:lnTo>
                    <a:pt x="19640" y="9619"/>
                  </a:lnTo>
                  <a:lnTo>
                    <a:pt x="12826" y="12425"/>
                  </a:lnTo>
                  <a:lnTo>
                    <a:pt x="10421" y="1402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1" name="object 86">
              <a:extLst>
                <a:ext uri="{FF2B5EF4-FFF2-40B4-BE49-F238E27FC236}">
                  <a16:creationId xmlns:a16="http://schemas.microsoft.com/office/drawing/2014/main" id="{F913AA47-2D59-4673-A1E3-1B42F9C11359}"/>
                </a:ext>
              </a:extLst>
            </p:cNvPr>
            <p:cNvSpPr/>
            <p:nvPr/>
          </p:nvSpPr>
          <p:spPr>
            <a:xfrm>
              <a:off x="1617155" y="849215"/>
              <a:ext cx="34271" cy="49001"/>
            </a:xfrm>
            <a:custGeom>
              <a:avLst/>
              <a:gdLst/>
              <a:ahLst/>
              <a:cxnLst/>
              <a:rect l="l" t="t" r="r" b="b"/>
              <a:pathLst>
                <a:path w="45694" h="65334">
                  <a:moveTo>
                    <a:pt x="1492" y="18395"/>
                  </a:moveTo>
                  <a:lnTo>
                    <a:pt x="7526" y="6660"/>
                  </a:lnTo>
                  <a:lnTo>
                    <a:pt x="20439" y="400"/>
                  </a:lnTo>
                  <a:lnTo>
                    <a:pt x="26053" y="0"/>
                  </a:lnTo>
                  <a:lnTo>
                    <a:pt x="30462" y="0"/>
                  </a:lnTo>
                  <a:lnTo>
                    <a:pt x="38479" y="400"/>
                  </a:lnTo>
                  <a:lnTo>
                    <a:pt x="43289" y="2805"/>
                  </a:lnTo>
                  <a:lnTo>
                    <a:pt x="44892" y="3206"/>
                  </a:lnTo>
                  <a:lnTo>
                    <a:pt x="45694" y="4008"/>
                  </a:lnTo>
                  <a:lnTo>
                    <a:pt x="45293" y="5611"/>
                  </a:lnTo>
                  <a:lnTo>
                    <a:pt x="44491" y="9619"/>
                  </a:lnTo>
                  <a:lnTo>
                    <a:pt x="44091" y="10822"/>
                  </a:lnTo>
                  <a:lnTo>
                    <a:pt x="43690" y="11223"/>
                  </a:lnTo>
                  <a:lnTo>
                    <a:pt x="42086" y="10822"/>
                  </a:lnTo>
                  <a:lnTo>
                    <a:pt x="37277" y="10421"/>
                  </a:lnTo>
                  <a:lnTo>
                    <a:pt x="31264" y="9619"/>
                  </a:lnTo>
                  <a:lnTo>
                    <a:pt x="26454" y="9619"/>
                  </a:lnTo>
                  <a:lnTo>
                    <a:pt x="14596" y="15605"/>
                  </a:lnTo>
                  <a:lnTo>
                    <a:pt x="11658" y="29961"/>
                  </a:lnTo>
                  <a:lnTo>
                    <a:pt x="11624" y="32867"/>
                  </a:lnTo>
                  <a:lnTo>
                    <a:pt x="14032" y="48055"/>
                  </a:lnTo>
                  <a:lnTo>
                    <a:pt x="24464" y="55221"/>
                  </a:lnTo>
                  <a:lnTo>
                    <a:pt x="26454" y="55313"/>
                  </a:lnTo>
                  <a:lnTo>
                    <a:pt x="32066" y="55313"/>
                  </a:lnTo>
                  <a:lnTo>
                    <a:pt x="36876" y="54912"/>
                  </a:lnTo>
                  <a:lnTo>
                    <a:pt x="42086" y="54111"/>
                  </a:lnTo>
                  <a:lnTo>
                    <a:pt x="43690" y="53710"/>
                  </a:lnTo>
                  <a:lnTo>
                    <a:pt x="44091" y="54511"/>
                  </a:lnTo>
                  <a:lnTo>
                    <a:pt x="44491" y="55714"/>
                  </a:lnTo>
                  <a:lnTo>
                    <a:pt x="45293" y="59321"/>
                  </a:lnTo>
                  <a:lnTo>
                    <a:pt x="45694" y="60925"/>
                  </a:lnTo>
                  <a:lnTo>
                    <a:pt x="45293" y="61726"/>
                  </a:lnTo>
                  <a:lnTo>
                    <a:pt x="43690" y="62528"/>
                  </a:lnTo>
                  <a:lnTo>
                    <a:pt x="38880" y="64532"/>
                  </a:lnTo>
                  <a:lnTo>
                    <a:pt x="30462" y="65334"/>
                  </a:lnTo>
                  <a:lnTo>
                    <a:pt x="26053" y="65334"/>
                  </a:lnTo>
                  <a:lnTo>
                    <a:pt x="10691" y="61301"/>
                  </a:lnTo>
                  <a:lnTo>
                    <a:pt x="2770" y="50977"/>
                  </a:lnTo>
                  <a:lnTo>
                    <a:pt x="102" y="37027"/>
                  </a:lnTo>
                  <a:lnTo>
                    <a:pt x="0" y="32867"/>
                  </a:lnTo>
                  <a:lnTo>
                    <a:pt x="1492" y="1839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2" name="object 87">
              <a:extLst>
                <a:ext uri="{FF2B5EF4-FFF2-40B4-BE49-F238E27FC236}">
                  <a16:creationId xmlns:a16="http://schemas.microsoft.com/office/drawing/2014/main" id="{870E8C97-B19A-4068-9115-BFDEAA747351}"/>
                </a:ext>
              </a:extLst>
            </p:cNvPr>
            <p:cNvSpPr/>
            <p:nvPr/>
          </p:nvSpPr>
          <p:spPr>
            <a:xfrm>
              <a:off x="1655887" y="861541"/>
              <a:ext cx="27407" cy="36675"/>
            </a:xfrm>
            <a:custGeom>
              <a:avLst/>
              <a:gdLst/>
              <a:ahLst/>
              <a:cxnLst/>
              <a:rect l="l" t="t" r="r" b="b"/>
              <a:pathLst>
                <a:path w="36543" h="48900">
                  <a:moveTo>
                    <a:pt x="7283" y="39681"/>
                  </a:moveTo>
                  <a:lnTo>
                    <a:pt x="24117" y="39681"/>
                  </a:lnTo>
                  <a:lnTo>
                    <a:pt x="25721" y="34470"/>
                  </a:lnTo>
                  <a:lnTo>
                    <a:pt x="25721" y="14028"/>
                  </a:lnTo>
                  <a:lnTo>
                    <a:pt x="24117" y="9218"/>
                  </a:lnTo>
                  <a:lnTo>
                    <a:pt x="7283" y="9218"/>
                  </a:lnTo>
                  <a:lnTo>
                    <a:pt x="6568" y="1391"/>
                  </a:lnTo>
                  <a:lnTo>
                    <a:pt x="15299" y="0"/>
                  </a:lnTo>
                  <a:lnTo>
                    <a:pt x="30904" y="5080"/>
                  </a:lnTo>
                  <a:lnTo>
                    <a:pt x="36138" y="16846"/>
                  </a:lnTo>
                  <a:lnTo>
                    <a:pt x="36543" y="23648"/>
                  </a:lnTo>
                  <a:lnTo>
                    <a:pt x="35003" y="36718"/>
                  </a:lnTo>
                  <a:lnTo>
                    <a:pt x="26363" y="46824"/>
                  </a:lnTo>
                  <a:lnTo>
                    <a:pt x="15299" y="48900"/>
                  </a:lnTo>
                  <a:lnTo>
                    <a:pt x="0" y="43363"/>
                  </a:lnTo>
                  <a:lnTo>
                    <a:pt x="5679" y="34470"/>
                  </a:lnTo>
                  <a:lnTo>
                    <a:pt x="7283" y="39681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3" name="object 88">
              <a:extLst>
                <a:ext uri="{FF2B5EF4-FFF2-40B4-BE49-F238E27FC236}">
                  <a16:creationId xmlns:a16="http://schemas.microsoft.com/office/drawing/2014/main" id="{B6B23E43-325B-4CE6-91A5-9551F245DB2D}"/>
                </a:ext>
              </a:extLst>
            </p:cNvPr>
            <p:cNvSpPr/>
            <p:nvPr/>
          </p:nvSpPr>
          <p:spPr>
            <a:xfrm>
              <a:off x="1652029" y="862585"/>
              <a:ext cx="9319" cy="31478"/>
            </a:xfrm>
            <a:custGeom>
              <a:avLst/>
              <a:gdLst/>
              <a:ahLst/>
              <a:cxnLst/>
              <a:rect l="l" t="t" r="r" b="b"/>
              <a:pathLst>
                <a:path w="12425" h="41971">
                  <a:moveTo>
                    <a:pt x="10822" y="13038"/>
                  </a:moveTo>
                  <a:lnTo>
                    <a:pt x="10822" y="33079"/>
                  </a:lnTo>
                  <a:lnTo>
                    <a:pt x="5142" y="41971"/>
                  </a:lnTo>
                  <a:lnTo>
                    <a:pt x="346" y="29669"/>
                  </a:lnTo>
                  <a:lnTo>
                    <a:pt x="0" y="22257"/>
                  </a:lnTo>
                  <a:lnTo>
                    <a:pt x="1960" y="9757"/>
                  </a:lnTo>
                  <a:lnTo>
                    <a:pt x="11711" y="0"/>
                  </a:lnTo>
                  <a:lnTo>
                    <a:pt x="12425" y="7827"/>
                  </a:lnTo>
                  <a:lnTo>
                    <a:pt x="10822" y="1303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4" name="object 89">
              <a:extLst>
                <a:ext uri="{FF2B5EF4-FFF2-40B4-BE49-F238E27FC236}">
                  <a16:creationId xmlns:a16="http://schemas.microsoft.com/office/drawing/2014/main" id="{8B9C5608-A28B-45ED-909F-6ED02F648DA2}"/>
                </a:ext>
              </a:extLst>
            </p:cNvPr>
            <p:cNvSpPr/>
            <p:nvPr/>
          </p:nvSpPr>
          <p:spPr>
            <a:xfrm>
              <a:off x="1687501" y="861541"/>
              <a:ext cx="51707" cy="36074"/>
            </a:xfrm>
            <a:custGeom>
              <a:avLst/>
              <a:gdLst/>
              <a:ahLst/>
              <a:cxnLst/>
              <a:rect l="l" t="t" r="r" b="b"/>
              <a:pathLst>
                <a:path w="68942" h="48098">
                  <a:moveTo>
                    <a:pt x="39682" y="47297"/>
                  </a:moveTo>
                  <a:lnTo>
                    <a:pt x="39281" y="48098"/>
                  </a:lnTo>
                  <a:lnTo>
                    <a:pt x="29661" y="48098"/>
                  </a:lnTo>
                  <a:lnTo>
                    <a:pt x="29260" y="47297"/>
                  </a:lnTo>
                  <a:lnTo>
                    <a:pt x="29260" y="12425"/>
                  </a:lnTo>
                  <a:lnTo>
                    <a:pt x="27657" y="9619"/>
                  </a:lnTo>
                  <a:lnTo>
                    <a:pt x="19640" y="9619"/>
                  </a:lnTo>
                  <a:lnTo>
                    <a:pt x="14028" y="12024"/>
                  </a:lnTo>
                  <a:lnTo>
                    <a:pt x="10421" y="14028"/>
                  </a:lnTo>
                  <a:lnTo>
                    <a:pt x="10421" y="47297"/>
                  </a:lnTo>
                  <a:lnTo>
                    <a:pt x="10020" y="48098"/>
                  </a:lnTo>
                  <a:lnTo>
                    <a:pt x="400" y="48098"/>
                  </a:lnTo>
                  <a:lnTo>
                    <a:pt x="0" y="47297"/>
                  </a:lnTo>
                  <a:lnTo>
                    <a:pt x="0" y="1603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5611"/>
                  </a:lnTo>
                  <a:lnTo>
                    <a:pt x="14429" y="3206"/>
                  </a:lnTo>
                  <a:lnTo>
                    <a:pt x="19640" y="0"/>
                  </a:lnTo>
                  <a:lnTo>
                    <a:pt x="30462" y="0"/>
                  </a:lnTo>
                  <a:lnTo>
                    <a:pt x="35272" y="1202"/>
                  </a:lnTo>
                  <a:lnTo>
                    <a:pt x="38078" y="6813"/>
                  </a:lnTo>
                  <a:lnTo>
                    <a:pt x="42888" y="3206"/>
                  </a:lnTo>
                  <a:lnTo>
                    <a:pt x="48901" y="0"/>
                  </a:lnTo>
                  <a:lnTo>
                    <a:pt x="67740" y="0"/>
                  </a:lnTo>
                  <a:lnTo>
                    <a:pt x="68942" y="8016"/>
                  </a:lnTo>
                  <a:lnTo>
                    <a:pt x="68942" y="47297"/>
                  </a:lnTo>
                  <a:lnTo>
                    <a:pt x="68541" y="48098"/>
                  </a:lnTo>
                  <a:lnTo>
                    <a:pt x="58921" y="48098"/>
                  </a:lnTo>
                  <a:lnTo>
                    <a:pt x="58520" y="47297"/>
                  </a:lnTo>
                  <a:lnTo>
                    <a:pt x="58520" y="11623"/>
                  </a:lnTo>
                  <a:lnTo>
                    <a:pt x="56917" y="9619"/>
                  </a:lnTo>
                  <a:lnTo>
                    <a:pt x="48500" y="9619"/>
                  </a:lnTo>
                  <a:lnTo>
                    <a:pt x="42487" y="12425"/>
                  </a:lnTo>
                  <a:lnTo>
                    <a:pt x="39682" y="14028"/>
                  </a:lnTo>
                  <a:lnTo>
                    <a:pt x="39682" y="47297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5" name="object 90">
              <a:extLst>
                <a:ext uri="{FF2B5EF4-FFF2-40B4-BE49-F238E27FC236}">
                  <a16:creationId xmlns:a16="http://schemas.microsoft.com/office/drawing/2014/main" id="{91D44AE1-10AB-49A2-AD5A-2ABEDB068C1B}"/>
                </a:ext>
              </a:extLst>
            </p:cNvPr>
            <p:cNvSpPr/>
            <p:nvPr/>
          </p:nvSpPr>
          <p:spPr>
            <a:xfrm>
              <a:off x="1744017" y="861541"/>
              <a:ext cx="51707" cy="36074"/>
            </a:xfrm>
            <a:custGeom>
              <a:avLst/>
              <a:gdLst/>
              <a:ahLst/>
              <a:cxnLst/>
              <a:rect l="l" t="t" r="r" b="b"/>
              <a:pathLst>
                <a:path w="68942" h="48098">
                  <a:moveTo>
                    <a:pt x="39682" y="47297"/>
                  </a:moveTo>
                  <a:lnTo>
                    <a:pt x="39281" y="48098"/>
                  </a:lnTo>
                  <a:lnTo>
                    <a:pt x="29661" y="48098"/>
                  </a:lnTo>
                  <a:lnTo>
                    <a:pt x="29260" y="47297"/>
                  </a:lnTo>
                  <a:lnTo>
                    <a:pt x="29260" y="12425"/>
                  </a:lnTo>
                  <a:lnTo>
                    <a:pt x="27657" y="9619"/>
                  </a:lnTo>
                  <a:lnTo>
                    <a:pt x="19640" y="9619"/>
                  </a:lnTo>
                  <a:lnTo>
                    <a:pt x="14028" y="12024"/>
                  </a:lnTo>
                  <a:lnTo>
                    <a:pt x="10421" y="14028"/>
                  </a:lnTo>
                  <a:lnTo>
                    <a:pt x="10421" y="47297"/>
                  </a:lnTo>
                  <a:lnTo>
                    <a:pt x="10020" y="48098"/>
                  </a:lnTo>
                  <a:lnTo>
                    <a:pt x="400" y="48098"/>
                  </a:lnTo>
                  <a:lnTo>
                    <a:pt x="0" y="47297"/>
                  </a:lnTo>
                  <a:lnTo>
                    <a:pt x="0" y="1603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5611"/>
                  </a:lnTo>
                  <a:lnTo>
                    <a:pt x="10822" y="5611"/>
                  </a:lnTo>
                  <a:lnTo>
                    <a:pt x="14429" y="3206"/>
                  </a:lnTo>
                  <a:lnTo>
                    <a:pt x="19640" y="0"/>
                  </a:lnTo>
                  <a:lnTo>
                    <a:pt x="30462" y="0"/>
                  </a:lnTo>
                  <a:lnTo>
                    <a:pt x="35272" y="1202"/>
                  </a:lnTo>
                  <a:lnTo>
                    <a:pt x="38078" y="6813"/>
                  </a:lnTo>
                  <a:lnTo>
                    <a:pt x="42888" y="3206"/>
                  </a:lnTo>
                  <a:lnTo>
                    <a:pt x="48901" y="0"/>
                  </a:lnTo>
                  <a:lnTo>
                    <a:pt x="67740" y="0"/>
                  </a:lnTo>
                  <a:lnTo>
                    <a:pt x="68942" y="8016"/>
                  </a:lnTo>
                  <a:lnTo>
                    <a:pt x="68942" y="47297"/>
                  </a:lnTo>
                  <a:lnTo>
                    <a:pt x="68541" y="48098"/>
                  </a:lnTo>
                  <a:lnTo>
                    <a:pt x="58921" y="48098"/>
                  </a:lnTo>
                  <a:lnTo>
                    <a:pt x="58520" y="47297"/>
                  </a:lnTo>
                  <a:lnTo>
                    <a:pt x="58520" y="11623"/>
                  </a:lnTo>
                  <a:lnTo>
                    <a:pt x="56917" y="9619"/>
                  </a:lnTo>
                  <a:lnTo>
                    <a:pt x="48500" y="9619"/>
                  </a:lnTo>
                  <a:lnTo>
                    <a:pt x="42487" y="12425"/>
                  </a:lnTo>
                  <a:lnTo>
                    <a:pt x="39682" y="14028"/>
                  </a:lnTo>
                  <a:lnTo>
                    <a:pt x="39682" y="47297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6" name="object 91">
              <a:extLst>
                <a:ext uri="{FF2B5EF4-FFF2-40B4-BE49-F238E27FC236}">
                  <a16:creationId xmlns:a16="http://schemas.microsoft.com/office/drawing/2014/main" id="{013DE8FB-45DB-487A-B4B4-F7A55E451CED}"/>
                </a:ext>
              </a:extLst>
            </p:cNvPr>
            <p:cNvSpPr/>
            <p:nvPr/>
          </p:nvSpPr>
          <p:spPr>
            <a:xfrm>
              <a:off x="1801737" y="862142"/>
              <a:ext cx="7816" cy="35473"/>
            </a:xfrm>
            <a:custGeom>
              <a:avLst/>
              <a:gdLst/>
              <a:ahLst/>
              <a:cxnLst/>
              <a:rect l="l" t="t" r="r" b="b"/>
              <a:pathLst>
                <a:path w="10421" h="47297">
                  <a:moveTo>
                    <a:pt x="0" y="46495"/>
                  </a:moveTo>
                  <a:lnTo>
                    <a:pt x="0" y="400"/>
                  </a:lnTo>
                  <a:lnTo>
                    <a:pt x="400" y="0"/>
                  </a:lnTo>
                  <a:lnTo>
                    <a:pt x="10020" y="0"/>
                  </a:lnTo>
                  <a:lnTo>
                    <a:pt x="10421" y="801"/>
                  </a:lnTo>
                  <a:lnTo>
                    <a:pt x="10421" y="46495"/>
                  </a:lnTo>
                  <a:lnTo>
                    <a:pt x="10020" y="47297"/>
                  </a:lnTo>
                  <a:lnTo>
                    <a:pt x="400" y="47297"/>
                  </a:lnTo>
                  <a:lnTo>
                    <a:pt x="0" y="4649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7" name="object 92">
              <a:extLst>
                <a:ext uri="{FF2B5EF4-FFF2-40B4-BE49-F238E27FC236}">
                  <a16:creationId xmlns:a16="http://schemas.microsoft.com/office/drawing/2014/main" id="{6D0D5B95-2E4C-405E-BEC3-F2637651C994}"/>
                </a:ext>
              </a:extLst>
            </p:cNvPr>
            <p:cNvSpPr/>
            <p:nvPr/>
          </p:nvSpPr>
          <p:spPr>
            <a:xfrm>
              <a:off x="1801437" y="848615"/>
              <a:ext cx="8417" cy="8417"/>
            </a:xfrm>
            <a:custGeom>
              <a:avLst/>
              <a:gdLst/>
              <a:ahLst/>
              <a:cxnLst/>
              <a:rect l="l" t="t" r="r" b="b"/>
              <a:pathLst>
                <a:path w="11223" h="11223">
                  <a:moveTo>
                    <a:pt x="1202" y="0"/>
                  </a:moveTo>
                  <a:lnTo>
                    <a:pt x="10421" y="0"/>
                  </a:lnTo>
                  <a:lnTo>
                    <a:pt x="11223" y="2404"/>
                  </a:lnTo>
                  <a:lnTo>
                    <a:pt x="11223" y="8417"/>
                  </a:lnTo>
                  <a:lnTo>
                    <a:pt x="10421" y="11223"/>
                  </a:lnTo>
                  <a:lnTo>
                    <a:pt x="801" y="11223"/>
                  </a:lnTo>
                  <a:lnTo>
                    <a:pt x="0" y="8417"/>
                  </a:lnTo>
                  <a:lnTo>
                    <a:pt x="0" y="240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8" name="object 93">
              <a:extLst>
                <a:ext uri="{FF2B5EF4-FFF2-40B4-BE49-F238E27FC236}">
                  <a16:creationId xmlns:a16="http://schemas.microsoft.com/office/drawing/2014/main" id="{F17D261B-18CA-45A6-A197-E0D3E8102272}"/>
                </a:ext>
              </a:extLst>
            </p:cNvPr>
            <p:cNvSpPr/>
            <p:nvPr/>
          </p:nvSpPr>
          <p:spPr>
            <a:xfrm>
              <a:off x="1814665" y="861541"/>
              <a:ext cx="27356" cy="36675"/>
            </a:xfrm>
            <a:custGeom>
              <a:avLst/>
              <a:gdLst/>
              <a:ahLst/>
              <a:cxnLst/>
              <a:rect l="l" t="t" r="r" b="b"/>
              <a:pathLst>
                <a:path w="36475" h="48900">
                  <a:moveTo>
                    <a:pt x="33268" y="10020"/>
                  </a:moveTo>
                  <a:lnTo>
                    <a:pt x="31665" y="9619"/>
                  </a:lnTo>
                  <a:lnTo>
                    <a:pt x="27256" y="9218"/>
                  </a:lnTo>
                  <a:lnTo>
                    <a:pt x="22045" y="8417"/>
                  </a:lnTo>
                  <a:lnTo>
                    <a:pt x="12425" y="8417"/>
                  </a:lnTo>
                  <a:lnTo>
                    <a:pt x="10822" y="10421"/>
                  </a:lnTo>
                  <a:lnTo>
                    <a:pt x="10822" y="17636"/>
                  </a:lnTo>
                  <a:lnTo>
                    <a:pt x="13227" y="18037"/>
                  </a:lnTo>
                  <a:lnTo>
                    <a:pt x="19239" y="19239"/>
                  </a:lnTo>
                  <a:lnTo>
                    <a:pt x="28057" y="20441"/>
                  </a:lnTo>
                  <a:lnTo>
                    <a:pt x="36475" y="22446"/>
                  </a:lnTo>
                  <a:lnTo>
                    <a:pt x="36475" y="44892"/>
                  </a:lnTo>
                  <a:lnTo>
                    <a:pt x="26855" y="48900"/>
                  </a:lnTo>
                  <a:lnTo>
                    <a:pt x="12425" y="48900"/>
                  </a:lnTo>
                  <a:lnTo>
                    <a:pt x="5611" y="48098"/>
                  </a:lnTo>
                  <a:lnTo>
                    <a:pt x="2004" y="46495"/>
                  </a:lnTo>
                  <a:lnTo>
                    <a:pt x="400" y="45693"/>
                  </a:lnTo>
                  <a:lnTo>
                    <a:pt x="0" y="44892"/>
                  </a:lnTo>
                  <a:lnTo>
                    <a:pt x="0" y="43288"/>
                  </a:lnTo>
                  <a:lnTo>
                    <a:pt x="801" y="40082"/>
                  </a:lnTo>
                  <a:lnTo>
                    <a:pt x="1202" y="38879"/>
                  </a:lnTo>
                  <a:lnTo>
                    <a:pt x="1603" y="38479"/>
                  </a:lnTo>
                  <a:lnTo>
                    <a:pt x="3206" y="38879"/>
                  </a:lnTo>
                  <a:lnTo>
                    <a:pt x="7615" y="39681"/>
                  </a:lnTo>
                  <a:lnTo>
                    <a:pt x="13628" y="40082"/>
                  </a:lnTo>
                  <a:lnTo>
                    <a:pt x="23248" y="40082"/>
                  </a:lnTo>
                  <a:lnTo>
                    <a:pt x="25653" y="38479"/>
                  </a:lnTo>
                  <a:lnTo>
                    <a:pt x="25653" y="30061"/>
                  </a:lnTo>
                  <a:lnTo>
                    <a:pt x="24049" y="29260"/>
                  </a:lnTo>
                  <a:lnTo>
                    <a:pt x="18037" y="28057"/>
                  </a:lnTo>
                  <a:lnTo>
                    <a:pt x="8417" y="26855"/>
                  </a:lnTo>
                  <a:lnTo>
                    <a:pt x="400" y="24851"/>
                  </a:lnTo>
                  <a:lnTo>
                    <a:pt x="400" y="4809"/>
                  </a:lnTo>
                  <a:lnTo>
                    <a:pt x="7615" y="0"/>
                  </a:lnTo>
                  <a:lnTo>
                    <a:pt x="22446" y="0"/>
                  </a:lnTo>
                  <a:lnTo>
                    <a:pt x="28859" y="400"/>
                  </a:lnTo>
                  <a:lnTo>
                    <a:pt x="32867" y="2004"/>
                  </a:lnTo>
                  <a:lnTo>
                    <a:pt x="34471" y="2805"/>
                  </a:lnTo>
                  <a:lnTo>
                    <a:pt x="35272" y="3206"/>
                  </a:lnTo>
                  <a:lnTo>
                    <a:pt x="34872" y="4809"/>
                  </a:lnTo>
                  <a:lnTo>
                    <a:pt x="34070" y="8417"/>
                  </a:lnTo>
                  <a:lnTo>
                    <a:pt x="34070" y="9619"/>
                  </a:lnTo>
                  <a:lnTo>
                    <a:pt x="33268" y="1002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9" name="object 94">
              <a:extLst>
                <a:ext uri="{FF2B5EF4-FFF2-40B4-BE49-F238E27FC236}">
                  <a16:creationId xmlns:a16="http://schemas.microsoft.com/office/drawing/2014/main" id="{771089F5-E7F5-4B28-B43C-4583F0766CCF}"/>
                </a:ext>
              </a:extLst>
            </p:cNvPr>
            <p:cNvSpPr/>
            <p:nvPr/>
          </p:nvSpPr>
          <p:spPr>
            <a:xfrm>
              <a:off x="1844726" y="861541"/>
              <a:ext cx="27657" cy="36675"/>
            </a:xfrm>
            <a:custGeom>
              <a:avLst/>
              <a:gdLst/>
              <a:ahLst/>
              <a:cxnLst/>
              <a:rect l="l" t="t" r="r" b="b"/>
              <a:pathLst>
                <a:path w="36876" h="48900">
                  <a:moveTo>
                    <a:pt x="11223" y="14028"/>
                  </a:moveTo>
                  <a:lnTo>
                    <a:pt x="11223" y="17636"/>
                  </a:lnTo>
                  <a:lnTo>
                    <a:pt x="13628" y="18037"/>
                  </a:lnTo>
                  <a:lnTo>
                    <a:pt x="19239" y="19239"/>
                  </a:lnTo>
                  <a:lnTo>
                    <a:pt x="28458" y="20441"/>
                  </a:lnTo>
                  <a:lnTo>
                    <a:pt x="36876" y="22446"/>
                  </a:lnTo>
                  <a:lnTo>
                    <a:pt x="36876" y="44892"/>
                  </a:lnTo>
                  <a:lnTo>
                    <a:pt x="27256" y="48900"/>
                  </a:lnTo>
                  <a:lnTo>
                    <a:pt x="12425" y="48900"/>
                  </a:lnTo>
                  <a:lnTo>
                    <a:pt x="6012" y="48098"/>
                  </a:lnTo>
                  <a:lnTo>
                    <a:pt x="2404" y="46495"/>
                  </a:lnTo>
                  <a:lnTo>
                    <a:pt x="400" y="45693"/>
                  </a:lnTo>
                  <a:lnTo>
                    <a:pt x="0" y="44892"/>
                  </a:lnTo>
                  <a:lnTo>
                    <a:pt x="400" y="43288"/>
                  </a:lnTo>
                  <a:lnTo>
                    <a:pt x="1202" y="40082"/>
                  </a:lnTo>
                  <a:lnTo>
                    <a:pt x="1202" y="38879"/>
                  </a:lnTo>
                  <a:lnTo>
                    <a:pt x="2004" y="38479"/>
                  </a:lnTo>
                  <a:lnTo>
                    <a:pt x="3607" y="38879"/>
                  </a:lnTo>
                  <a:lnTo>
                    <a:pt x="7615" y="39681"/>
                  </a:lnTo>
                  <a:lnTo>
                    <a:pt x="14028" y="40082"/>
                  </a:lnTo>
                  <a:lnTo>
                    <a:pt x="23248" y="40082"/>
                  </a:lnTo>
                  <a:lnTo>
                    <a:pt x="25653" y="38479"/>
                  </a:lnTo>
                  <a:lnTo>
                    <a:pt x="25653" y="30061"/>
                  </a:lnTo>
                  <a:lnTo>
                    <a:pt x="24049" y="29260"/>
                  </a:lnTo>
                  <a:lnTo>
                    <a:pt x="18037" y="28057"/>
                  </a:lnTo>
                  <a:lnTo>
                    <a:pt x="8818" y="26855"/>
                  </a:lnTo>
                  <a:lnTo>
                    <a:pt x="400" y="24851"/>
                  </a:lnTo>
                  <a:lnTo>
                    <a:pt x="400" y="4809"/>
                  </a:lnTo>
                  <a:lnTo>
                    <a:pt x="7615" y="0"/>
                  </a:lnTo>
                  <a:lnTo>
                    <a:pt x="22446" y="0"/>
                  </a:lnTo>
                  <a:lnTo>
                    <a:pt x="29260" y="400"/>
                  </a:lnTo>
                  <a:lnTo>
                    <a:pt x="33268" y="2004"/>
                  </a:lnTo>
                  <a:lnTo>
                    <a:pt x="34872" y="2805"/>
                  </a:lnTo>
                  <a:lnTo>
                    <a:pt x="35272" y="3206"/>
                  </a:lnTo>
                  <a:lnTo>
                    <a:pt x="35272" y="4809"/>
                  </a:lnTo>
                  <a:lnTo>
                    <a:pt x="34471" y="8417"/>
                  </a:lnTo>
                  <a:lnTo>
                    <a:pt x="34070" y="9619"/>
                  </a:lnTo>
                  <a:lnTo>
                    <a:pt x="33669" y="10020"/>
                  </a:lnTo>
                  <a:lnTo>
                    <a:pt x="31665" y="9619"/>
                  </a:lnTo>
                  <a:lnTo>
                    <a:pt x="27657" y="9218"/>
                  </a:lnTo>
                  <a:lnTo>
                    <a:pt x="22446" y="8417"/>
                  </a:lnTo>
                  <a:lnTo>
                    <a:pt x="12425" y="8417"/>
                  </a:lnTo>
                  <a:lnTo>
                    <a:pt x="11223" y="10421"/>
                  </a:lnTo>
                  <a:lnTo>
                    <a:pt x="11223" y="1402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0" name="object 95">
              <a:extLst>
                <a:ext uri="{FF2B5EF4-FFF2-40B4-BE49-F238E27FC236}">
                  <a16:creationId xmlns:a16="http://schemas.microsoft.com/office/drawing/2014/main" id="{FAB1F692-EBA7-4C93-997B-8D89273D28FE}"/>
                </a:ext>
              </a:extLst>
            </p:cNvPr>
            <p:cNvSpPr/>
            <p:nvPr/>
          </p:nvSpPr>
          <p:spPr>
            <a:xfrm>
              <a:off x="1877195" y="862142"/>
              <a:ext cx="7816" cy="35473"/>
            </a:xfrm>
            <a:custGeom>
              <a:avLst/>
              <a:gdLst/>
              <a:ahLst/>
              <a:cxnLst/>
              <a:rect l="l" t="t" r="r" b="b"/>
              <a:pathLst>
                <a:path w="10421" h="47297">
                  <a:moveTo>
                    <a:pt x="0" y="46495"/>
                  </a:moveTo>
                  <a:lnTo>
                    <a:pt x="0" y="400"/>
                  </a:lnTo>
                  <a:lnTo>
                    <a:pt x="400" y="0"/>
                  </a:lnTo>
                  <a:lnTo>
                    <a:pt x="10020" y="0"/>
                  </a:lnTo>
                  <a:lnTo>
                    <a:pt x="10421" y="801"/>
                  </a:lnTo>
                  <a:lnTo>
                    <a:pt x="10421" y="46495"/>
                  </a:lnTo>
                  <a:lnTo>
                    <a:pt x="10020" y="47297"/>
                  </a:lnTo>
                  <a:lnTo>
                    <a:pt x="400" y="47297"/>
                  </a:lnTo>
                  <a:lnTo>
                    <a:pt x="0" y="4649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1" name="object 96">
              <a:extLst>
                <a:ext uri="{FF2B5EF4-FFF2-40B4-BE49-F238E27FC236}">
                  <a16:creationId xmlns:a16="http://schemas.microsoft.com/office/drawing/2014/main" id="{3E7F4607-7292-400D-A072-18D222CF2D44}"/>
                </a:ext>
              </a:extLst>
            </p:cNvPr>
            <p:cNvSpPr/>
            <p:nvPr/>
          </p:nvSpPr>
          <p:spPr>
            <a:xfrm>
              <a:off x="1876894" y="848615"/>
              <a:ext cx="8417" cy="8417"/>
            </a:xfrm>
            <a:custGeom>
              <a:avLst/>
              <a:gdLst/>
              <a:ahLst/>
              <a:cxnLst/>
              <a:rect l="l" t="t" r="r" b="b"/>
              <a:pathLst>
                <a:path w="11223" h="11223">
                  <a:moveTo>
                    <a:pt x="1202" y="0"/>
                  </a:moveTo>
                  <a:lnTo>
                    <a:pt x="10421" y="0"/>
                  </a:lnTo>
                  <a:lnTo>
                    <a:pt x="11223" y="2404"/>
                  </a:lnTo>
                  <a:lnTo>
                    <a:pt x="11223" y="8417"/>
                  </a:lnTo>
                  <a:lnTo>
                    <a:pt x="10421" y="11223"/>
                  </a:lnTo>
                  <a:lnTo>
                    <a:pt x="801" y="11223"/>
                  </a:lnTo>
                  <a:lnTo>
                    <a:pt x="0" y="8417"/>
                  </a:lnTo>
                  <a:lnTo>
                    <a:pt x="0" y="240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2" name="object 97">
              <a:extLst>
                <a:ext uri="{FF2B5EF4-FFF2-40B4-BE49-F238E27FC236}">
                  <a16:creationId xmlns:a16="http://schemas.microsoft.com/office/drawing/2014/main" id="{F7B9603D-1095-4B32-BEEA-4FB76522252C}"/>
                </a:ext>
              </a:extLst>
            </p:cNvPr>
            <p:cNvSpPr/>
            <p:nvPr/>
          </p:nvSpPr>
          <p:spPr>
            <a:xfrm>
              <a:off x="1894279" y="861541"/>
              <a:ext cx="27407" cy="36675"/>
            </a:xfrm>
            <a:custGeom>
              <a:avLst/>
              <a:gdLst/>
              <a:ahLst/>
              <a:cxnLst/>
              <a:rect l="l" t="t" r="r" b="b"/>
              <a:pathLst>
                <a:path w="36543" h="48900">
                  <a:moveTo>
                    <a:pt x="7283" y="39681"/>
                  </a:moveTo>
                  <a:lnTo>
                    <a:pt x="24117" y="39681"/>
                  </a:lnTo>
                  <a:lnTo>
                    <a:pt x="25721" y="34470"/>
                  </a:lnTo>
                  <a:lnTo>
                    <a:pt x="25721" y="14028"/>
                  </a:lnTo>
                  <a:lnTo>
                    <a:pt x="24117" y="9218"/>
                  </a:lnTo>
                  <a:lnTo>
                    <a:pt x="7283" y="9218"/>
                  </a:lnTo>
                  <a:lnTo>
                    <a:pt x="6568" y="1391"/>
                  </a:lnTo>
                  <a:lnTo>
                    <a:pt x="15299" y="0"/>
                  </a:lnTo>
                  <a:lnTo>
                    <a:pt x="30904" y="5080"/>
                  </a:lnTo>
                  <a:lnTo>
                    <a:pt x="36138" y="16846"/>
                  </a:lnTo>
                  <a:lnTo>
                    <a:pt x="36543" y="23648"/>
                  </a:lnTo>
                  <a:lnTo>
                    <a:pt x="35003" y="36718"/>
                  </a:lnTo>
                  <a:lnTo>
                    <a:pt x="26363" y="46824"/>
                  </a:lnTo>
                  <a:lnTo>
                    <a:pt x="15299" y="48900"/>
                  </a:lnTo>
                  <a:lnTo>
                    <a:pt x="0" y="43363"/>
                  </a:lnTo>
                  <a:lnTo>
                    <a:pt x="5278" y="34470"/>
                  </a:lnTo>
                  <a:lnTo>
                    <a:pt x="7283" y="39681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3" name="object 98">
              <a:extLst>
                <a:ext uri="{FF2B5EF4-FFF2-40B4-BE49-F238E27FC236}">
                  <a16:creationId xmlns:a16="http://schemas.microsoft.com/office/drawing/2014/main" id="{D8BBD2BC-42BF-479F-991C-61D25A587140}"/>
                </a:ext>
              </a:extLst>
            </p:cNvPr>
            <p:cNvSpPr/>
            <p:nvPr/>
          </p:nvSpPr>
          <p:spPr>
            <a:xfrm>
              <a:off x="1890422" y="862585"/>
              <a:ext cx="9319" cy="31478"/>
            </a:xfrm>
            <a:custGeom>
              <a:avLst/>
              <a:gdLst/>
              <a:ahLst/>
              <a:cxnLst/>
              <a:rect l="l" t="t" r="r" b="b"/>
              <a:pathLst>
                <a:path w="12425" h="41971">
                  <a:moveTo>
                    <a:pt x="10421" y="13038"/>
                  </a:moveTo>
                  <a:lnTo>
                    <a:pt x="10421" y="33079"/>
                  </a:lnTo>
                  <a:lnTo>
                    <a:pt x="5142" y="41971"/>
                  </a:lnTo>
                  <a:lnTo>
                    <a:pt x="346" y="29669"/>
                  </a:lnTo>
                  <a:lnTo>
                    <a:pt x="0" y="22257"/>
                  </a:lnTo>
                  <a:lnTo>
                    <a:pt x="1960" y="9757"/>
                  </a:lnTo>
                  <a:lnTo>
                    <a:pt x="11711" y="0"/>
                  </a:lnTo>
                  <a:lnTo>
                    <a:pt x="12425" y="7827"/>
                  </a:lnTo>
                  <a:lnTo>
                    <a:pt x="10421" y="1303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4" name="object 99">
              <a:extLst>
                <a:ext uri="{FF2B5EF4-FFF2-40B4-BE49-F238E27FC236}">
                  <a16:creationId xmlns:a16="http://schemas.microsoft.com/office/drawing/2014/main" id="{A2AC3E0C-58F1-4C2C-A241-2D70460FDD93}"/>
                </a:ext>
              </a:extLst>
            </p:cNvPr>
            <p:cNvSpPr/>
            <p:nvPr/>
          </p:nvSpPr>
          <p:spPr>
            <a:xfrm>
              <a:off x="1925593" y="861541"/>
              <a:ext cx="30663" cy="36074"/>
            </a:xfrm>
            <a:custGeom>
              <a:avLst/>
              <a:gdLst/>
              <a:ahLst/>
              <a:cxnLst/>
              <a:rect l="l" t="t" r="r" b="b"/>
              <a:pathLst>
                <a:path w="40884" h="48098">
                  <a:moveTo>
                    <a:pt x="10421" y="14028"/>
                  </a:moveTo>
                  <a:lnTo>
                    <a:pt x="10421" y="47297"/>
                  </a:lnTo>
                  <a:lnTo>
                    <a:pt x="10020" y="48098"/>
                  </a:lnTo>
                  <a:lnTo>
                    <a:pt x="400" y="48098"/>
                  </a:lnTo>
                  <a:lnTo>
                    <a:pt x="0" y="47297"/>
                  </a:lnTo>
                  <a:lnTo>
                    <a:pt x="0" y="1603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5611"/>
                  </a:lnTo>
                  <a:lnTo>
                    <a:pt x="10822" y="5611"/>
                  </a:lnTo>
                  <a:lnTo>
                    <a:pt x="14429" y="3206"/>
                  </a:lnTo>
                  <a:lnTo>
                    <a:pt x="21243" y="0"/>
                  </a:lnTo>
                  <a:lnTo>
                    <a:pt x="40082" y="0"/>
                  </a:lnTo>
                  <a:lnTo>
                    <a:pt x="40884" y="8417"/>
                  </a:lnTo>
                  <a:lnTo>
                    <a:pt x="40884" y="48098"/>
                  </a:lnTo>
                  <a:lnTo>
                    <a:pt x="31264" y="48098"/>
                  </a:lnTo>
                  <a:lnTo>
                    <a:pt x="30462" y="47297"/>
                  </a:lnTo>
                  <a:lnTo>
                    <a:pt x="30462" y="13227"/>
                  </a:lnTo>
                  <a:lnTo>
                    <a:pt x="29260" y="9619"/>
                  </a:lnTo>
                  <a:lnTo>
                    <a:pt x="19640" y="9619"/>
                  </a:lnTo>
                  <a:lnTo>
                    <a:pt x="13227" y="12826"/>
                  </a:lnTo>
                  <a:lnTo>
                    <a:pt x="10421" y="1402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5" name="object 6">
              <a:extLst>
                <a:ext uri="{FF2B5EF4-FFF2-40B4-BE49-F238E27FC236}">
                  <a16:creationId xmlns:a16="http://schemas.microsoft.com/office/drawing/2014/main" id="{005D44FF-AF33-4D62-BE05-F101747883A6}"/>
                </a:ext>
              </a:extLst>
            </p:cNvPr>
            <p:cNvSpPr txBox="1"/>
            <p:nvPr/>
          </p:nvSpPr>
          <p:spPr>
            <a:xfrm>
              <a:off x="1588897" y="436767"/>
              <a:ext cx="461754" cy="2998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9050">
                <a:lnSpc>
                  <a:spcPts val="750"/>
                </a:lnSpc>
              </a:pPr>
              <a:endParaRPr sz="750"/>
            </a:p>
          </p:txBody>
        </p:sp>
        <p:sp>
          <p:nvSpPr>
            <p:cNvPr id="176" name="object 3">
              <a:extLst>
                <a:ext uri="{FF2B5EF4-FFF2-40B4-BE49-F238E27FC236}">
                  <a16:creationId xmlns:a16="http://schemas.microsoft.com/office/drawing/2014/main" id="{2C2F0204-95AB-4CC7-848E-3E603A12CF51}"/>
                </a:ext>
              </a:extLst>
            </p:cNvPr>
            <p:cNvSpPr txBox="1"/>
            <p:nvPr/>
          </p:nvSpPr>
          <p:spPr>
            <a:xfrm>
              <a:off x="1588897" y="736665"/>
              <a:ext cx="461754" cy="2093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9050">
                <a:lnSpc>
                  <a:spcPts val="750"/>
                </a:lnSpc>
              </a:pPr>
              <a:endParaRPr sz="75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3" y="394459"/>
            <a:ext cx="5484137" cy="369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9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50106"/>
            <a:ext cx="7172326" cy="326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9556" indent="-259556" defTabSz="681038">
              <a:lnSpc>
                <a:spcPct val="90000"/>
              </a:lnSpc>
              <a:buFont typeface="Wingdings" pitchFamily="2" charset="2"/>
              <a:buChar char="§"/>
            </a:pPr>
            <a:endParaRPr lang="it-IT" altLang="it-IT" sz="1950" dirty="0"/>
          </a:p>
          <a:p>
            <a:pPr marL="145256" lvl="1" indent="-144066" defTabSz="681038">
              <a:lnSpc>
                <a:spcPct val="90000"/>
              </a:lnSpc>
              <a:buNone/>
            </a:pPr>
            <a:endParaRPr lang="it-IT" altLang="it-IT" sz="1350" dirty="0">
              <a:solidFill>
                <a:srgbClr val="002960"/>
              </a:solidFill>
            </a:endParaRPr>
          </a:p>
          <a:p>
            <a:pPr marL="145256" lvl="1" indent="-144066" defTabSz="681038">
              <a:lnSpc>
                <a:spcPct val="90000"/>
              </a:lnSpc>
            </a:pPr>
            <a:endParaRPr lang="it-IT" altLang="it-IT" sz="1575" dirty="0"/>
          </a:p>
          <a:p>
            <a:pPr marL="145256" lvl="1" indent="-144066" defTabSz="681038">
              <a:lnSpc>
                <a:spcPct val="90000"/>
              </a:lnSpc>
            </a:pPr>
            <a:endParaRPr lang="it-IT" altLang="it-IT" sz="1575" dirty="0"/>
          </a:p>
          <a:p>
            <a:pPr marL="259556" indent="-259556" defTabSz="681038">
              <a:lnSpc>
                <a:spcPct val="90000"/>
              </a:lnSpc>
            </a:pPr>
            <a:endParaRPr lang="it-IT" altLang="it-IT" sz="1950" dirty="0"/>
          </a:p>
          <a:p>
            <a:pPr marL="259556" indent="-259556" defTabSz="681038">
              <a:lnSpc>
                <a:spcPct val="90000"/>
              </a:lnSpc>
            </a:pPr>
            <a:endParaRPr lang="it-IT" altLang="it-IT" sz="19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08F51-C363-4869-BAA9-A0E4D392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8124652" cy="1076326"/>
          </a:xfrm>
        </p:spPr>
        <p:txBody>
          <a:bodyPr/>
          <a:lstStyle/>
          <a:p>
            <a:r>
              <a:rPr lang="it-IT" altLang="it-IT" dirty="0"/>
              <a:t>Struttura dei Piani integrati per l’energia e il clima</a:t>
            </a:r>
            <a:br>
              <a:rPr lang="it-IT" altLang="it-IT" dirty="0"/>
            </a:br>
            <a:br>
              <a:rPr lang="it-IT" altLang="it-IT" sz="1600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BITS&amp;ENERGY18</a:t>
            </a:r>
          </a:p>
        </p:txBody>
      </p:sp>
    </p:spTree>
    <p:extLst>
      <p:ext uri="{BB962C8B-B14F-4D97-AF65-F5344CB8AC3E}">
        <p14:creationId xmlns:p14="http://schemas.microsoft.com/office/powerpoint/2010/main" val="211440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03" y="1198"/>
          <a:ext cx="1099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67" name="Object 6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03" y="1198"/>
                        <a:ext cx="1099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gray">
          <a:xfrm>
            <a:off x="1143000" y="5"/>
            <a:ext cx="109904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endParaRPr lang="en-US" sz="9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28" y="273843"/>
            <a:ext cx="8336757" cy="389419"/>
          </a:xfrm>
        </p:spPr>
        <p:txBody>
          <a:bodyPr>
            <a:noAutofit/>
          </a:bodyPr>
          <a:lstStyle/>
          <a:p>
            <a:r>
              <a:rPr lang="it-IT" dirty="0"/>
              <a:t>Governance: NES 2017 and the Climate and Energy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64F3A-7AD8-44CA-BA48-142E0CF7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C0672-7058-4D12-BB9B-FFC5E0BE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75899" y="1327952"/>
            <a:ext cx="750614" cy="924427"/>
          </a:xfrm>
          <a:prstGeom prst="rect">
            <a:avLst/>
          </a:prstGeom>
          <a:solidFill>
            <a:srgbClr val="79A2B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7485" rIns="0" bIns="67485" rtlCol="0" anchor="ctr" anchorCtr="0"/>
          <a:lstStyle/>
          <a:p>
            <a:pPr algn="ctr"/>
            <a:r>
              <a:rPr lang="it-IT" sz="1200" b="1" dirty="0">
                <a:solidFill>
                  <a:srgbClr val="FFFFFF"/>
                </a:solidFill>
                <a:cs typeface="Arial" pitchFamily="34" charset="0"/>
              </a:rPr>
              <a:t>NES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75899" y="2424270"/>
            <a:ext cx="750614" cy="156806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7485" rIns="0" bIns="67485" rtlCol="0" anchor="ctr" anchorCtr="0"/>
          <a:lstStyle/>
          <a:p>
            <a:pPr algn="ctr"/>
            <a:r>
              <a:rPr lang="en-US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and Energy Plan</a:t>
            </a:r>
          </a:p>
        </p:txBody>
      </p:sp>
      <p:sp>
        <p:nvSpPr>
          <p:cNvPr id="190" name="ColumnHeader"/>
          <p:cNvSpPr>
            <a:spLocks noChangeArrowheads="1"/>
          </p:cNvSpPr>
          <p:nvPr/>
        </p:nvSpPr>
        <p:spPr bwMode="gray">
          <a:xfrm>
            <a:off x="1409750" y="793387"/>
            <a:ext cx="1077407" cy="32313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lIns="68564" tIns="68564" rIns="68564" bIns="68564" anchor="b">
            <a:sp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95" name="Pentagon 94"/>
          <p:cNvSpPr/>
          <p:nvPr/>
        </p:nvSpPr>
        <p:spPr>
          <a:xfrm>
            <a:off x="1409750" y="1327952"/>
            <a:ext cx="747692" cy="924427"/>
          </a:xfrm>
          <a:prstGeom prst="homePlate">
            <a:avLst>
              <a:gd name="adj" fmla="val 12241"/>
            </a:avLst>
          </a:prstGeom>
          <a:solidFill>
            <a:srgbClr val="D2E0E6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67484" rIns="0" bIns="67484" rtlCol="0" anchor="ctr" anchorCtr="0"/>
          <a:lstStyle/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it-IT" sz="1050" b="1" dirty="0">
                <a:solidFill>
                  <a:srgbClr val="000000"/>
                </a:solidFill>
                <a:cs typeface="Arial" pitchFamily="34" charset="0"/>
              </a:rPr>
              <a:t>NES 2017</a:t>
            </a:r>
          </a:p>
        </p:txBody>
      </p:sp>
      <p:sp>
        <p:nvSpPr>
          <p:cNvPr id="100" name="Pentagon 99"/>
          <p:cNvSpPr/>
          <p:nvPr/>
        </p:nvSpPr>
        <p:spPr>
          <a:xfrm>
            <a:off x="1409745" y="2424270"/>
            <a:ext cx="1096616" cy="1568067"/>
          </a:xfrm>
          <a:prstGeom prst="homePlate">
            <a:avLst>
              <a:gd name="adj" fmla="val 12241"/>
            </a:avLst>
          </a:prstGeom>
          <a:solidFill>
            <a:srgbClr val="99CCFF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67484" rIns="0" bIns="67484" rtlCol="0" anchor="ctr" anchorCtr="0"/>
          <a:lstStyle/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en-US" sz="900" b="1" dirty="0">
                <a:solidFill>
                  <a:srgbClr val="C41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900" b="1" baseline="30000" dirty="0">
                <a:solidFill>
                  <a:srgbClr val="C41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900" b="1" dirty="0">
                <a:solidFill>
                  <a:srgbClr val="C41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draft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Plan</a:t>
            </a:r>
          </a:p>
        </p:txBody>
      </p:sp>
      <p:sp>
        <p:nvSpPr>
          <p:cNvPr id="101" name="ColumnHeader"/>
          <p:cNvSpPr>
            <a:spLocks noChangeArrowheads="1"/>
          </p:cNvSpPr>
          <p:nvPr/>
        </p:nvSpPr>
        <p:spPr bwMode="gray">
          <a:xfrm>
            <a:off x="2568722" y="793387"/>
            <a:ext cx="1077407" cy="32313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lIns="68564" tIns="68564" rIns="68564" bIns="68564" anchor="b">
            <a:sp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104" name="Pentagon 103"/>
          <p:cNvSpPr/>
          <p:nvPr/>
        </p:nvSpPr>
        <p:spPr>
          <a:xfrm>
            <a:off x="2568716" y="2424270"/>
            <a:ext cx="1096616" cy="1568067"/>
          </a:xfrm>
          <a:prstGeom prst="homePlate">
            <a:avLst>
              <a:gd name="adj" fmla="val 12241"/>
            </a:avLst>
          </a:prstGeom>
          <a:solidFill>
            <a:srgbClr val="99CCFF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67484" rIns="0" bIns="67484" rtlCol="0" anchor="ctr" anchorCtr="0"/>
          <a:lstStyle/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en-US" sz="900" b="1" dirty="0">
                <a:solidFill>
                  <a:srgbClr val="C41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EU Commission, consultation with other Member States</a:t>
            </a:r>
          </a:p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en-US" sz="900" b="1" dirty="0">
                <a:solidFill>
                  <a:srgbClr val="C41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draft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Plan </a:t>
            </a:r>
          </a:p>
        </p:txBody>
      </p:sp>
      <p:sp>
        <p:nvSpPr>
          <p:cNvPr id="110" name="ColumnHeader"/>
          <p:cNvSpPr>
            <a:spLocks noChangeArrowheads="1"/>
          </p:cNvSpPr>
          <p:nvPr/>
        </p:nvSpPr>
        <p:spPr bwMode="gray">
          <a:xfrm>
            <a:off x="3744881" y="793387"/>
            <a:ext cx="1077407" cy="32313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lIns="68564" tIns="68564" rIns="68564" bIns="68564" anchor="b">
            <a:sp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2019</a:t>
            </a:r>
            <a:r>
              <a:rPr lang="it-IT" sz="1200" baseline="30000" dirty="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11" name="Pentagon 110"/>
          <p:cNvSpPr/>
          <p:nvPr/>
        </p:nvSpPr>
        <p:spPr>
          <a:xfrm>
            <a:off x="3744875" y="2424270"/>
            <a:ext cx="1096616" cy="1568067"/>
          </a:xfrm>
          <a:prstGeom prst="homePlate">
            <a:avLst>
              <a:gd name="adj" fmla="val 12241"/>
            </a:avLst>
          </a:prstGeom>
          <a:solidFill>
            <a:srgbClr val="99CCFF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67484" rIns="0" bIns="67484" rtlCol="0" anchor="ctr" anchorCtr="0"/>
          <a:lstStyle/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en-US" sz="900" b="1" dirty="0">
                <a:solidFill>
                  <a:srgbClr val="C41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Plan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notified to EU Commission</a:t>
            </a:r>
          </a:p>
        </p:txBody>
      </p:sp>
      <p:sp>
        <p:nvSpPr>
          <p:cNvPr id="118" name="Pentagon 117"/>
          <p:cNvSpPr/>
          <p:nvPr/>
        </p:nvSpPr>
        <p:spPr>
          <a:xfrm>
            <a:off x="4918208" y="2424270"/>
            <a:ext cx="1096616" cy="1568067"/>
          </a:xfrm>
          <a:prstGeom prst="homePlate">
            <a:avLst>
              <a:gd name="adj" fmla="val 12241"/>
            </a:avLst>
          </a:prstGeom>
          <a:solidFill>
            <a:srgbClr val="99CCFF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67484" rIns="0" bIns="67484" rtlCol="0" anchor="ctr" anchorCtr="0"/>
          <a:lstStyle/>
          <a:p>
            <a:pPr>
              <a:buClr>
                <a:srgbClr val="000000"/>
              </a:buClr>
              <a:buSzPct val="100000"/>
            </a:pPr>
            <a:r>
              <a:rPr lang="en-US" sz="900" b="1" dirty="0">
                <a:solidFill>
                  <a:srgbClr val="C41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Plan (2020)</a:t>
            </a:r>
          </a:p>
          <a:p>
            <a:pPr>
              <a:buClr>
                <a:srgbClr val="000000"/>
              </a:buClr>
              <a:buSzPct val="100000"/>
              <a:buFont typeface=""/>
              <a:buNone/>
            </a:pPr>
            <a:endParaRPr lang="en-US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implementation</a:t>
            </a:r>
          </a:p>
        </p:txBody>
      </p:sp>
      <p:sp>
        <p:nvSpPr>
          <p:cNvPr id="119" name="ColumnHeader"/>
          <p:cNvSpPr>
            <a:spLocks noChangeArrowheads="1"/>
          </p:cNvSpPr>
          <p:nvPr/>
        </p:nvSpPr>
        <p:spPr bwMode="gray">
          <a:xfrm>
            <a:off x="4918213" y="793388"/>
            <a:ext cx="1077407" cy="32313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lIns="68564" tIns="68564" rIns="68564" bIns="68564" anchor="b">
            <a:sp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2020 – 2023</a:t>
            </a:r>
          </a:p>
        </p:txBody>
      </p:sp>
      <p:sp>
        <p:nvSpPr>
          <p:cNvPr id="120" name="ColumnHeader"/>
          <p:cNvSpPr>
            <a:spLocks noChangeArrowheads="1"/>
          </p:cNvSpPr>
          <p:nvPr/>
        </p:nvSpPr>
        <p:spPr bwMode="gray">
          <a:xfrm>
            <a:off x="6087701" y="793388"/>
            <a:ext cx="1077407" cy="32313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lIns="68564" tIns="68564" rIns="68564" bIns="68564" anchor="b">
            <a:spAutoFit/>
          </a:bodyPr>
          <a:lstStyle/>
          <a:p>
            <a:pPr algn="ctr"/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2023 - 2024</a:t>
            </a:r>
            <a:endParaRPr lang="it-IT" sz="1200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1" name="Pentagon 120"/>
          <p:cNvSpPr/>
          <p:nvPr/>
        </p:nvSpPr>
        <p:spPr>
          <a:xfrm>
            <a:off x="6087695" y="2424270"/>
            <a:ext cx="1096616" cy="1568067"/>
          </a:xfrm>
          <a:prstGeom prst="homePlate">
            <a:avLst>
              <a:gd name="adj" fmla="val 12241"/>
            </a:avLst>
          </a:prstGeom>
          <a:solidFill>
            <a:srgbClr val="99CCFF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67484" rIns="0" bIns="67484" rtlCol="0" anchor="ctr" anchorCtr="0"/>
          <a:lstStyle/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en-US" sz="900" b="1" dirty="0">
                <a:solidFill>
                  <a:srgbClr val="C41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of the Plan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</a:p>
        </p:txBody>
      </p:sp>
      <p:sp>
        <p:nvSpPr>
          <p:cNvPr id="20" name="Pentagon 19"/>
          <p:cNvSpPr/>
          <p:nvPr/>
        </p:nvSpPr>
        <p:spPr>
          <a:xfrm>
            <a:off x="4918212" y="1327952"/>
            <a:ext cx="747692" cy="924427"/>
          </a:xfrm>
          <a:prstGeom prst="homePlate">
            <a:avLst>
              <a:gd name="adj" fmla="val 12241"/>
            </a:avLst>
          </a:prstGeom>
          <a:solidFill>
            <a:srgbClr val="D2E0E6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67484" rIns="0" bIns="67484" rtlCol="0" anchor="ctr" anchorCtr="0"/>
          <a:lstStyle/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it-IT" sz="1050" b="1" dirty="0">
                <a:solidFill>
                  <a:srgbClr val="000000"/>
                </a:solidFill>
                <a:cs typeface="Arial" pitchFamily="34" charset="0"/>
              </a:rPr>
              <a:t>NES 2020</a:t>
            </a:r>
          </a:p>
          <a:p>
            <a:pPr>
              <a:buClr>
                <a:srgbClr val="000000"/>
              </a:buClr>
              <a:buSzPct val="100000"/>
              <a:buFont typeface=""/>
              <a:buNone/>
            </a:pPr>
            <a:endParaRPr lang="it-IT" sz="825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it-IT" sz="825" b="1" dirty="0">
                <a:solidFill>
                  <a:srgbClr val="000000"/>
                </a:solidFill>
                <a:cs typeface="Arial" pitchFamily="34" charset="0"/>
              </a:rPr>
              <a:t>(update </a:t>
            </a:r>
          </a:p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it-IT" sz="825" b="1" dirty="0">
                <a:solidFill>
                  <a:srgbClr val="000000"/>
                </a:solidFill>
                <a:cs typeface="Arial" pitchFamily="34" charset="0"/>
              </a:rPr>
              <a:t>NES 2017)</a:t>
            </a:r>
          </a:p>
        </p:txBody>
      </p:sp>
      <p:sp>
        <p:nvSpPr>
          <p:cNvPr id="21" name="Pentagon 20"/>
          <p:cNvSpPr/>
          <p:nvPr/>
        </p:nvSpPr>
        <p:spPr>
          <a:xfrm>
            <a:off x="6087699" y="1327952"/>
            <a:ext cx="747692" cy="924427"/>
          </a:xfrm>
          <a:prstGeom prst="homePlate">
            <a:avLst>
              <a:gd name="adj" fmla="val 12241"/>
            </a:avLst>
          </a:prstGeom>
          <a:solidFill>
            <a:srgbClr val="D2E0E6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67484" rIns="0" bIns="67484" rtlCol="0" anchor="ctr" anchorCtr="0"/>
          <a:lstStyle/>
          <a:p>
            <a:pPr>
              <a:buClr>
                <a:srgbClr val="000000"/>
              </a:buClr>
              <a:buSzPct val="100000"/>
              <a:buFont typeface=""/>
              <a:buNone/>
            </a:pPr>
            <a:r>
              <a:rPr lang="it-IT" sz="1050" b="1" dirty="0">
                <a:solidFill>
                  <a:srgbClr val="000000"/>
                </a:solidFill>
                <a:cs typeface="Arial" pitchFamily="34" charset="0"/>
              </a:rPr>
              <a:t>NES 2023</a:t>
            </a:r>
          </a:p>
          <a:p>
            <a:pPr>
              <a:buClr>
                <a:srgbClr val="000000"/>
              </a:buClr>
              <a:buSzPct val="100000"/>
            </a:pPr>
            <a:endParaRPr lang="it-IT" sz="825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it-IT" sz="825" b="1" dirty="0">
                <a:solidFill>
                  <a:srgbClr val="000000"/>
                </a:solidFill>
                <a:cs typeface="Arial" pitchFamily="34" charset="0"/>
              </a:rPr>
              <a:t>(update </a:t>
            </a:r>
          </a:p>
          <a:p>
            <a:pPr>
              <a:buClr>
                <a:srgbClr val="000000"/>
              </a:buClr>
              <a:buSzPct val="100000"/>
            </a:pPr>
            <a:r>
              <a:rPr lang="it-IT" sz="825" b="1" dirty="0">
                <a:solidFill>
                  <a:srgbClr val="000000"/>
                </a:solidFill>
                <a:cs typeface="Arial" pitchFamily="34" charset="0"/>
              </a:rPr>
              <a:t>NES 2020)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gray">
          <a:xfrm>
            <a:off x="1458429" y="4743456"/>
            <a:ext cx="6227152" cy="24646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en-US" sz="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8853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727656"/>
            <a:ext cx="5322094" cy="3387143"/>
          </a:xfrm>
        </p:spPr>
        <p:txBody>
          <a:bodyPr>
            <a:normAutofit/>
          </a:bodyPr>
          <a:lstStyle/>
          <a:p>
            <a:pPr marL="305991" lvl="4" indent="0" defTabSz="681038">
              <a:lnSpc>
                <a:spcPct val="90000"/>
              </a:lnSpc>
              <a:buNone/>
            </a:pPr>
            <a:r>
              <a:rPr lang="it-IT" altLang="it-IT" sz="1950" dirty="0"/>
              <a:t>		</a:t>
            </a:r>
          </a:p>
          <a:p>
            <a:pPr marL="539750" lvl="1" indent="-196850" defTabSz="681038">
              <a:lnSpc>
                <a:spcPct val="90000"/>
              </a:lnSpc>
            </a:pPr>
            <a:r>
              <a:rPr lang="it-IT" altLang="it-IT" sz="1500" dirty="0"/>
              <a:t>Il SET (</a:t>
            </a:r>
            <a:r>
              <a:rPr lang="it-IT" altLang="it-IT" sz="1500" i="1" dirty="0"/>
              <a:t>Strategic Energy Technology</a:t>
            </a:r>
            <a:r>
              <a:rPr lang="it-IT" altLang="it-IT" sz="1500" dirty="0"/>
              <a:t>) Plan ha riportato l’innovazione tecnologica al centro delle strategie per ridurre le emissioni e accelerare lo sviluppo delle </a:t>
            </a:r>
            <a:r>
              <a:rPr lang="it-IT" altLang="it-IT" sz="1500" i="1" dirty="0" err="1"/>
              <a:t>low</a:t>
            </a:r>
            <a:r>
              <a:rPr lang="it-IT" altLang="it-IT" sz="1500" i="1" dirty="0"/>
              <a:t>-carbon </a:t>
            </a:r>
            <a:r>
              <a:rPr lang="it-IT" altLang="it-IT" sz="1500" i="1" dirty="0" err="1"/>
              <a:t>technologies</a:t>
            </a:r>
            <a:endParaRPr lang="it-IT" altLang="it-IT" sz="1500" i="1" dirty="0"/>
          </a:p>
          <a:p>
            <a:pPr marL="539750" lvl="1" indent="-196850" defTabSz="681038">
              <a:lnSpc>
                <a:spcPct val="90000"/>
              </a:lnSpc>
            </a:pPr>
            <a:endParaRPr lang="it-IT" altLang="it-IT" sz="1500" i="1" dirty="0"/>
          </a:p>
          <a:p>
            <a:pPr marL="539750" lvl="1" indent="-196850" defTabSz="681038">
              <a:lnSpc>
                <a:spcPct val="90000"/>
              </a:lnSpc>
            </a:pPr>
            <a:r>
              <a:rPr lang="it-IT" altLang="it-IT" sz="1500" dirty="0"/>
              <a:t>Dal 2007 affianca le politiche clima-energia definendo le prospettive per lo sviluppo delle nuove tecnologie e la loro applicazione industriale</a:t>
            </a:r>
          </a:p>
          <a:p>
            <a:pPr marL="259556" indent="-259556" defTabSz="681038">
              <a:lnSpc>
                <a:spcPct val="90000"/>
              </a:lnSpc>
              <a:buFont typeface="Wingdings" pitchFamily="2" charset="2"/>
              <a:buChar char="§"/>
            </a:pPr>
            <a:endParaRPr lang="it-IT" altLang="it-IT" sz="1950" dirty="0"/>
          </a:p>
          <a:p>
            <a:pPr marL="145256" lvl="1" indent="-144066" defTabSz="681038">
              <a:lnSpc>
                <a:spcPct val="90000"/>
              </a:lnSpc>
              <a:buNone/>
            </a:pPr>
            <a:endParaRPr lang="it-IT" altLang="it-IT" sz="1350" dirty="0">
              <a:solidFill>
                <a:srgbClr val="002960"/>
              </a:solidFill>
            </a:endParaRPr>
          </a:p>
          <a:p>
            <a:pPr marL="145256" lvl="1" indent="-144066" defTabSz="681038">
              <a:lnSpc>
                <a:spcPct val="90000"/>
              </a:lnSpc>
            </a:pPr>
            <a:endParaRPr lang="it-IT" altLang="it-IT" sz="1575" dirty="0"/>
          </a:p>
          <a:p>
            <a:pPr marL="145256" lvl="1" indent="-144066" defTabSz="681038">
              <a:lnSpc>
                <a:spcPct val="90000"/>
              </a:lnSpc>
            </a:pPr>
            <a:endParaRPr lang="it-IT" altLang="it-IT" sz="1575" dirty="0"/>
          </a:p>
          <a:p>
            <a:pPr marL="259556" indent="-259556" defTabSz="681038">
              <a:lnSpc>
                <a:spcPct val="90000"/>
              </a:lnSpc>
            </a:pPr>
            <a:endParaRPr lang="it-IT" altLang="it-IT" sz="1950" dirty="0"/>
          </a:p>
          <a:p>
            <a:pPr marL="259556" indent="-259556" defTabSz="681038">
              <a:lnSpc>
                <a:spcPct val="90000"/>
              </a:lnSpc>
            </a:pPr>
            <a:endParaRPr lang="it-IT" altLang="it-IT" sz="1950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altLang="it-IT" dirty="0"/>
              <a:t>IL SET PLAN EUROPEO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BITS&amp;ENERGY18</a:t>
            </a:r>
          </a:p>
        </p:txBody>
      </p:sp>
    </p:spTree>
    <p:extLst>
      <p:ext uri="{BB962C8B-B14F-4D97-AF65-F5344CB8AC3E}">
        <p14:creationId xmlns:p14="http://schemas.microsoft.com/office/powerpoint/2010/main" val="397881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5810" y="727075"/>
            <a:ext cx="4812380" cy="3387725"/>
          </a:xfrm>
          <a:noFill/>
        </p:spPr>
      </p:pic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SET Plan Integrated Roadmap Energy system holistic approach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BITS&amp;ENERGY18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1996498" y="1121110"/>
            <a:ext cx="571788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6" rIns="68552" bIns="34276" rtlCol="0" anchor="ctr"/>
          <a:lstStyle/>
          <a:p>
            <a:pPr algn="ctr"/>
            <a:endParaRPr lang="it-IT" sz="1350"/>
          </a:p>
        </p:txBody>
      </p:sp>
      <p:sp>
        <p:nvSpPr>
          <p:cNvPr id="8" name="Freccia a destra 7"/>
          <p:cNvSpPr/>
          <p:nvPr/>
        </p:nvSpPr>
        <p:spPr>
          <a:xfrm>
            <a:off x="1879916" y="2124169"/>
            <a:ext cx="571788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6" rIns="68552" bIns="34276" rtlCol="0" anchor="ctr"/>
          <a:lstStyle/>
          <a:p>
            <a:pPr algn="ctr"/>
            <a:endParaRPr lang="it-IT" sz="1350"/>
          </a:p>
        </p:txBody>
      </p:sp>
      <p:sp>
        <p:nvSpPr>
          <p:cNvPr id="9" name="Freccia a destra 8"/>
          <p:cNvSpPr/>
          <p:nvPr/>
        </p:nvSpPr>
        <p:spPr>
          <a:xfrm>
            <a:off x="1567400" y="2829017"/>
            <a:ext cx="598410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6" rIns="68552" bIns="34276"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9249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618F53-C829-4757-898E-6A433225FA79}"/>
              </a:ext>
            </a:extLst>
          </p:cNvPr>
          <p:cNvGrpSpPr/>
          <p:nvPr/>
        </p:nvGrpSpPr>
        <p:grpSpPr>
          <a:xfrm>
            <a:off x="371475" y="177201"/>
            <a:ext cx="6133950" cy="4173342"/>
            <a:chOff x="1379730" y="141480"/>
            <a:chExt cx="6387243" cy="4806535"/>
          </a:xfrm>
          <a:effectLst/>
        </p:grpSpPr>
        <p:sp>
          <p:nvSpPr>
            <p:cNvPr id="109" name="TextBox 108"/>
            <p:cNvSpPr txBox="1"/>
            <p:nvPr/>
          </p:nvSpPr>
          <p:spPr>
            <a:xfrm>
              <a:off x="5868144" y="3651870"/>
              <a:ext cx="1890210" cy="3833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Competitive in global battery sector (e-mobility)</a:t>
              </a: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1385648" y="2146236"/>
              <a:ext cx="2598203" cy="583840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T6: Modernising the electricity grid</a:t>
              </a:r>
            </a:p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T7: Energy storage</a:t>
              </a:r>
            </a:p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T8: System flexibility</a:t>
              </a:r>
            </a:p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T9: Smart cities &amp; communities 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385648" y="4726570"/>
              <a:ext cx="2598203" cy="221445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T12: Nuclear energy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1385646" y="979317"/>
              <a:ext cx="2606219" cy="310163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T10: Development of renewables </a:t>
              </a: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1379730" y="2895786"/>
              <a:ext cx="2598204" cy="702078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T3: Energy efficiency in buildings</a:t>
              </a:r>
            </a:p>
            <a:p>
              <a:endParaRPr lang="en-GB" sz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T4: Energy efficiency in heating &amp; cooling</a:t>
              </a:r>
            </a:p>
            <a:p>
              <a:endParaRPr lang="en-GB" sz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T5: Energy efficiency in industry &amp; services</a:t>
              </a: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385648" y="4407954"/>
              <a:ext cx="2598203" cy="270030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T11: Carbon capture storage/use</a:t>
              </a: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1385646" y="1358776"/>
              <a:ext cx="2606220" cy="294873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T8: System flexibility</a:t>
              </a: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1385646" y="1815664"/>
              <a:ext cx="2606220" cy="270032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T1: Engaging consumers </a:t>
              </a:r>
            </a:p>
            <a:p>
              <a:r>
                <a:rPr lang="en-GB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T2: Smart technologies for consumers</a:t>
              </a: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385648" y="3651870"/>
              <a:ext cx="2598203" cy="251806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T7: Energy storage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1385648" y="4008957"/>
              <a:ext cx="2598203" cy="34499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T13: Biofuels, fuel cells &amp; hydrogen, alternative fuels</a:t>
              </a:r>
            </a:p>
          </p:txBody>
        </p:sp>
        <p:sp>
          <p:nvSpPr>
            <p:cNvPr id="102" name="Title 1"/>
            <p:cNvSpPr txBox="1">
              <a:spLocks/>
            </p:cNvSpPr>
            <p:nvPr/>
          </p:nvSpPr>
          <p:spPr>
            <a:xfrm>
              <a:off x="4083757" y="141480"/>
              <a:ext cx="1682803" cy="648072"/>
            </a:xfrm>
            <a:prstGeom prst="rect">
              <a:avLst/>
            </a:prstGeom>
            <a:solidFill>
              <a:srgbClr val="99CCFF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>
                <a:defRPr sz="1200">
                  <a:solidFill>
                    <a:schemeClr val="tx1"/>
                  </a:solidFill>
                  <a:latin typeface="+mj-lt"/>
                </a:defRPr>
              </a:lvl1pPr>
            </a:lstStyle>
            <a:p>
              <a:r>
                <a:rPr lang="en-GB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UNION</a:t>
              </a:r>
              <a:endParaRPr lang="sl-SI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R&amp;I &amp; Competitiveness prioritie</a:t>
              </a:r>
              <a:r>
                <a:rPr lang="en-GB" sz="7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5868144" y="2895786"/>
              <a:ext cx="1889394" cy="702078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440531" indent="-171450">
                <a:buFontTx/>
                <a:buAutoNum type="arabicPeriod"/>
              </a:pPr>
              <a:endParaRPr lang="en-GB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866359" y="2895788"/>
              <a:ext cx="1889394" cy="5558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endParaRPr lang="en-GB" sz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New materials &amp; technologies for buildings</a:t>
              </a:r>
            </a:p>
            <a:p>
              <a:r>
                <a:rPr lang="en-GB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Energy efficiency for industry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68144" y="4645730"/>
              <a:ext cx="1887608" cy="2491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r>
                <a:rPr lang="en-GB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 Nuclear Safety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868146" y="4353950"/>
              <a:ext cx="1887608" cy="230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 CCS</a:t>
              </a:r>
              <a:r>
                <a:rPr lang="sl-SI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it-IT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</a:t>
              </a:r>
              <a:r>
                <a:rPr lang="sl-SI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en-GB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5868146" y="141480"/>
              <a:ext cx="1898827" cy="648072"/>
            </a:xfrm>
            <a:prstGeom prst="rect">
              <a:avLst/>
            </a:prstGeom>
            <a:solidFill>
              <a:srgbClr val="FFFFCC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marL="358775" indent="-358775" algn="ctr" eaLnBrk="0" hangingPunct="0">
                <a:defRPr sz="1600" ker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marL="358775" indent="-358775" eaLnBrk="0" hangingPunct="0">
                <a:defRPr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eaLnBrk="0" hangingPunct="0">
                <a:defRPr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eaLnBrk="0" hangingPunct="0">
                <a:defRPr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eaLnBrk="0" hangingPunct="0">
                <a:defRPr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r>
                <a:rPr lang="en-GB" sz="1000" b="1" dirty="0">
                  <a:solidFill>
                    <a:prstClr val="black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SET Plan </a:t>
              </a:r>
            </a:p>
            <a:p>
              <a:r>
                <a:rPr lang="en-GB" sz="1000" b="1" dirty="0">
                  <a:solidFill>
                    <a:prstClr val="black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(10 key actions)</a:t>
              </a: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4193958" y="2895787"/>
              <a:ext cx="1472799" cy="724805"/>
            </a:xfrm>
            <a:prstGeom prst="roundRect">
              <a:avLst>
                <a:gd name="adj" fmla="val 11112"/>
              </a:avLst>
            </a:prstGeom>
            <a:solidFill>
              <a:srgbClr val="99CCFF"/>
            </a:solidFill>
            <a:ln w="19050"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Efficient Energy  Systems</a:t>
              </a: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4193958" y="1005701"/>
              <a:ext cx="1472799" cy="724805"/>
            </a:xfrm>
            <a:prstGeom prst="roundRect">
              <a:avLst>
                <a:gd name="adj" fmla="val 10858"/>
              </a:avLst>
            </a:prstGeom>
            <a:solidFill>
              <a:srgbClr val="99CCFF"/>
            </a:solidFill>
            <a:ln w="19050"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N°1 </a:t>
              </a:r>
              <a:r>
                <a:rPr lang="en-GB" sz="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Renewables</a:t>
              </a: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 bwMode="auto">
            <a:xfrm>
              <a:off x="4193958" y="1912316"/>
              <a:ext cx="1472799" cy="724805"/>
            </a:xfrm>
            <a:prstGeom prst="roundRect">
              <a:avLst>
                <a:gd name="adj" fmla="val 12545"/>
              </a:avLst>
            </a:prstGeom>
            <a:solidFill>
              <a:srgbClr val="99CCFF"/>
            </a:solidFill>
            <a:ln w="19050"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 EU Energy System with consumers at the centre</a:t>
              </a: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4193958" y="3683150"/>
              <a:ext cx="1472799" cy="693525"/>
            </a:xfrm>
            <a:prstGeom prst="roundRect">
              <a:avLst>
                <a:gd name="adj" fmla="val 15153"/>
              </a:avLst>
            </a:prstGeom>
            <a:solidFill>
              <a:srgbClr val="99CCFF"/>
            </a:solidFill>
            <a:ln w="19050"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Sustainable Transport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76761" y="2192203"/>
              <a:ext cx="1890210" cy="3833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Resilience &amp; security of energy system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66362" y="4083919"/>
              <a:ext cx="1891994" cy="2491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Renewable fuels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5866361" y="952312"/>
              <a:ext cx="1900611" cy="809348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GB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Performant renewable technologies integrated in the system</a:t>
              </a:r>
            </a:p>
            <a:p>
              <a:endParaRPr lang="en-GB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Reduce costs of technologies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868146" y="1815664"/>
              <a:ext cx="1889395" cy="32253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New technologies &amp; services for consumers</a:t>
              </a: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1385648" y="141480"/>
              <a:ext cx="2606219" cy="648072"/>
            </a:xfrm>
            <a:prstGeom prst="rect">
              <a:avLst/>
            </a:prstGeom>
            <a:solidFill>
              <a:srgbClr val="FFFFCC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/>
              <a:endParaRPr lang="en-GB" sz="9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algn="ctr"/>
              <a:r>
                <a:rPr lang="en-GB" sz="9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 Plan Integrated Roadmap </a:t>
              </a:r>
            </a:p>
            <a:p>
              <a:pPr marL="0" algn="ctr"/>
              <a:r>
                <a:rPr lang="en-GB" sz="9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(13 themes)</a:t>
              </a:r>
            </a:p>
            <a:p>
              <a:pPr marL="0" algn="ctr"/>
              <a:r>
                <a:rPr lang="en-GB" sz="9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origin they were 30</a:t>
              </a:r>
            </a:p>
            <a:p>
              <a:pPr algn="ctr"/>
              <a:endParaRPr lang="en-GB" sz="9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ccia a destra 31"/>
            <p:cNvSpPr/>
            <p:nvPr/>
          </p:nvSpPr>
          <p:spPr>
            <a:xfrm>
              <a:off x="3545886" y="621574"/>
              <a:ext cx="949830" cy="38400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ccia a destra 32"/>
            <p:cNvSpPr/>
            <p:nvPr/>
          </p:nvSpPr>
          <p:spPr>
            <a:xfrm>
              <a:off x="5004048" y="621574"/>
              <a:ext cx="949830" cy="38400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Segnaposto numero diapositiva 1">
            <a:extLst>
              <a:ext uri="{FF2B5EF4-FFF2-40B4-BE49-F238E27FC236}">
                <a16:creationId xmlns:a16="http://schemas.microsoft.com/office/drawing/2014/main" id="{9437CC50-13F3-4BB9-877C-64876DE0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070" y="4754385"/>
            <a:ext cx="569244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38" name="Segnaposto piè di pagina 4">
            <a:extLst>
              <a:ext uri="{FF2B5EF4-FFF2-40B4-BE49-F238E27FC236}">
                <a16:creationId xmlns:a16="http://schemas.microsoft.com/office/drawing/2014/main" id="{35E37E91-F486-4AF0-8EFA-B211F527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54385"/>
            <a:ext cx="6164956" cy="27384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BITS&amp;ENERGY18</a:t>
            </a:r>
          </a:p>
        </p:txBody>
      </p:sp>
    </p:spTree>
    <p:extLst>
      <p:ext uri="{BB962C8B-B14F-4D97-AF65-F5344CB8AC3E}">
        <p14:creationId xmlns:p14="http://schemas.microsoft.com/office/powerpoint/2010/main" val="251723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5" y="897564"/>
            <a:ext cx="7115177" cy="318635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78619" y="3992020"/>
            <a:ext cx="58721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75" i="1" dirty="0"/>
          </a:p>
          <a:p>
            <a:endParaRPr lang="en-US" sz="675" i="1" dirty="0"/>
          </a:p>
          <a:p>
            <a:r>
              <a:rPr lang="en-US" sz="675" i="1" dirty="0"/>
              <a:t>Data sources: Public (national) investment: International Energy Agency RD&amp;D online data service; Private investment: as estimated by SETIS/Joint Research Centre; EU investment: Directorate-General for Research &amp; Innovation. </a:t>
            </a:r>
            <a:endParaRPr lang="it-IT" sz="675" i="1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518F636-238C-4A21-A429-F82000869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BB37F-F7AC-40B9-929D-738B4483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3"/>
            <a:ext cx="8157903" cy="389419"/>
          </a:xfrm>
        </p:spPr>
        <p:txBody>
          <a:bodyPr/>
          <a:lstStyle/>
          <a:p>
            <a:r>
              <a:rPr lang="en-US" dirty="0"/>
              <a:t>Investment in the Energy Union / SET Plan R&amp;I priorities in the EU (2010-2015)</a:t>
            </a:r>
            <a:br>
              <a:rPr lang="en-US" dirty="0"/>
            </a:br>
            <a:endParaRPr lang="it-IT" dirty="0"/>
          </a:p>
        </p:txBody>
      </p:sp>
      <p:sp>
        <p:nvSpPr>
          <p:cNvPr id="20" name="Segnaposto numero diapositiva 1">
            <a:extLst>
              <a:ext uri="{FF2B5EF4-FFF2-40B4-BE49-F238E27FC236}">
                <a16:creationId xmlns:a16="http://schemas.microsoft.com/office/drawing/2014/main" id="{65DC3C01-1141-4240-9893-1A4CF485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070" y="4754385"/>
            <a:ext cx="569244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A9282A86-D5FF-44D0-8BFF-67A4EA98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54385"/>
            <a:ext cx="6164956" cy="27384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BITS&amp;ENERGY18</a:t>
            </a:r>
          </a:p>
        </p:txBody>
      </p:sp>
    </p:spTree>
    <p:extLst>
      <p:ext uri="{BB962C8B-B14F-4D97-AF65-F5344CB8AC3E}">
        <p14:creationId xmlns:p14="http://schemas.microsoft.com/office/powerpoint/2010/main" val="278177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altLang="it-IT" sz="1400" dirty="0"/>
              <a:t>Allineamento del SET Plan ai processi decisionali sulla policy energetica fino al 2030 in atto a vari livelli (Commissione, Consiglio UE, Parlamento UE, Governi nazionali e regionali).</a:t>
            </a:r>
          </a:p>
          <a:p>
            <a:pPr lvl="1"/>
            <a:endParaRPr lang="it-IT" altLang="it-IT" sz="1400" dirty="0"/>
          </a:p>
          <a:p>
            <a:pPr lvl="1"/>
            <a:r>
              <a:rPr lang="it-IT" sz="1400" dirty="0"/>
              <a:t>La Commissione opererà nel quadro del SET Plan anche per allineare gli investimenti degli Stati membri e stimolare le possibilità di sviluppare progetti di interesse comune europeo</a:t>
            </a:r>
          </a:p>
          <a:p>
            <a:pPr lvl="1"/>
            <a:endParaRPr lang="it-IT" sz="1400" dirty="0"/>
          </a:p>
          <a:p>
            <a:pPr lvl="1"/>
            <a:r>
              <a:rPr lang="it-IT" sz="1400" dirty="0"/>
              <a:t>L’Unione per l’Energia dovrà garantire che gli obiettivi e le misure nazionali in materia di ricerca e innovazione vengano stabiliti nel quadro dei </a:t>
            </a:r>
            <a:r>
              <a:rPr lang="it-IT" sz="1400" b="1" dirty="0"/>
              <a:t>Piani nazionali integrati per l'energia e il clima </a:t>
            </a:r>
          </a:p>
          <a:p>
            <a:pPr lvl="1"/>
            <a:endParaRPr lang="it-IT" sz="1400" dirty="0"/>
          </a:p>
          <a:p>
            <a:pPr lvl="1"/>
            <a:r>
              <a:rPr lang="it-IT" altLang="it-IT" sz="1400" dirty="0"/>
              <a:t>Ruolo attivo dei Governi nello stimolare la competitività delle imprese europee nel settore clean-energy e nel fornire modelli innovativi per affrontare la transizione energetica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Governance e SET Plan</a:t>
            </a:r>
            <a:endParaRPr lang="en-US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93D7-2B30-4AEF-95AD-7B48A241C5C7}" type="slidenum">
              <a:rPr lang="en-US" smtClean="0"/>
              <a:pPr/>
              <a:t>17</a:t>
            </a:fld>
            <a:r>
              <a:rPr lang="en-US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A26BF-DA9D-4BA7-BE8A-1738061A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BITS&amp;ENERGY18</a:t>
            </a:r>
          </a:p>
        </p:txBody>
      </p:sp>
    </p:spTree>
    <p:extLst>
      <p:ext uri="{BB962C8B-B14F-4D97-AF65-F5344CB8AC3E}">
        <p14:creationId xmlns:p14="http://schemas.microsoft.com/office/powerpoint/2010/main" val="18499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727656"/>
            <a:ext cx="4086224" cy="3387143"/>
          </a:xfrm>
        </p:spPr>
        <p:txBody>
          <a:bodyPr/>
          <a:lstStyle/>
          <a:p>
            <a:pPr marL="285750" indent="-2857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en-GB" sz="1600" b="1" dirty="0"/>
              <a:t>Horizon 2020 </a:t>
            </a:r>
            <a:r>
              <a:rPr lang="en-GB" dirty="0"/>
              <a:t>(focus on </a:t>
            </a:r>
            <a:r>
              <a:rPr lang="en-GB" dirty="0">
                <a:sym typeface="Wingdings"/>
              </a:rPr>
              <a:t> cost  performance</a:t>
            </a:r>
            <a:r>
              <a:rPr lang="fr-BE" dirty="0">
                <a:sym typeface="Wingdings"/>
              </a:rPr>
              <a:t>)</a:t>
            </a:r>
          </a:p>
          <a:p>
            <a:pPr marL="610791" lvl="1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dirty="0">
                <a:sym typeface="Wingdings"/>
              </a:rPr>
              <a:t>Incl. Innovative Financing for First-of-A-Kind Energy Project </a:t>
            </a:r>
          </a:p>
          <a:p>
            <a:pPr marL="285750" indent="-2857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fr-BE" altLang="en-US" sz="1600" b="1" dirty="0">
                <a:sym typeface="Wingdings"/>
              </a:rPr>
              <a:t>NER300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fr-BE" sz="1350" dirty="0">
              <a:sym typeface="Wingding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27224C-C471-44C7-991A-7AC4D327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 Support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14" y="174567"/>
            <a:ext cx="1761089" cy="77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image002.jpg@01D1BCEE.24FE50E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14" y="1513905"/>
            <a:ext cx="1836204" cy="5832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46066" y="2161583"/>
            <a:ext cx="531894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585" indent="-2857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EFSI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– European Fund for Strategic Investment </a:t>
            </a:r>
          </a:p>
          <a:p>
            <a:pPr marL="994172" lvl="1">
              <a:buClr>
                <a:srgbClr val="0000FF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EUR 315 billion 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198835">
              <a:buClr>
                <a:srgbClr val="0000FF"/>
              </a:buClr>
            </a:pPr>
            <a:endParaRPr lang="fr-BE" altLang="en-US" sz="16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84585" indent="-2857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ESIF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– European Structural and Investment Funds</a:t>
            </a:r>
          </a:p>
          <a:p>
            <a:pPr marL="994172" lvl="3">
              <a:buClr>
                <a:srgbClr val="0000FF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EUR 46 billion Research &amp; Innovation</a:t>
            </a:r>
          </a:p>
          <a:p>
            <a:pPr marL="994172" lvl="3">
              <a:buClr>
                <a:srgbClr val="0000FF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EUR 45 billion low cost economy</a:t>
            </a:r>
          </a:p>
          <a:p>
            <a:endParaRPr lang="en-GB" sz="9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6" y="945165"/>
            <a:ext cx="1911343" cy="3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33ACD41D-502B-40AD-8028-0A03BEAE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070" y="4754385"/>
            <a:ext cx="569244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BEB1D02-528C-48CD-B0E4-454B7F74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54385"/>
            <a:ext cx="6164956" cy="27384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BITS&amp;ENERGY18</a:t>
            </a:r>
          </a:p>
        </p:txBody>
      </p:sp>
    </p:spTree>
    <p:extLst>
      <p:ext uri="{BB962C8B-B14F-4D97-AF65-F5344CB8AC3E}">
        <p14:creationId xmlns:p14="http://schemas.microsoft.com/office/powerpoint/2010/main" val="72585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571750"/>
            <a:ext cx="2618188" cy="1543049"/>
          </a:xfrm>
        </p:spPr>
        <p:txBody>
          <a:bodyPr>
            <a:normAutofit/>
          </a:bodyPr>
          <a:lstStyle/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en-US" dirty="0"/>
              <a:t>Market failure regarding access to finance</a:t>
            </a:r>
          </a:p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en-US" dirty="0"/>
              <a:t>Large investment needs (in 2016: could reach ~ 20 billion by 2020 in renewable alone)</a:t>
            </a:r>
          </a:p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309A419-072D-410F-AA57-D991766C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First-Of-A-Kind Demonstration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06848-C3F8-48F1-B270-4E0ADF95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75B6-0A7A-4101-8458-64C7915D167D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7EBC26-0346-47D9-B00E-6C144BBC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BITS&amp;ENERGY18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17" y="1232049"/>
            <a:ext cx="891778" cy="315396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5747" y="3329096"/>
            <a:ext cx="129003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it-IT" sz="1350" dirty="0"/>
              <a:t>TRL: </a:t>
            </a:r>
          </a:p>
          <a:p>
            <a:r>
              <a:rPr lang="de-DE" altLang="it-IT" sz="1350" dirty="0"/>
              <a:t>Technological </a:t>
            </a:r>
          </a:p>
          <a:p>
            <a:r>
              <a:rPr lang="de-DE" altLang="it-IT" sz="1350" dirty="0"/>
              <a:t>Readiness Level</a:t>
            </a:r>
            <a:endParaRPr lang="en-GB" altLang="it-I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4638250" y="2518585"/>
            <a:ext cx="392415" cy="1867602"/>
          </a:xfrm>
          <a:prstGeom prst="rect">
            <a:avLst/>
          </a:prstGeom>
          <a:solidFill>
            <a:srgbClr val="FFC000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e-DE" sz="1350" dirty="0"/>
              <a:t>Typ</a:t>
            </a:r>
            <a:r>
              <a:rPr lang="en-US" sz="1350" dirty="0" err="1"/>
              <a:t>ical</a:t>
            </a:r>
            <a:r>
              <a:rPr lang="en-CA" sz="1350" dirty="0"/>
              <a:t> Grant </a:t>
            </a:r>
            <a:r>
              <a:rPr lang="en-NZ" sz="1350" dirty="0"/>
              <a:t>Funding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491" y="845742"/>
            <a:ext cx="600164" cy="772464"/>
          </a:xfrm>
          <a:prstGeom prst="rect">
            <a:avLst/>
          </a:prstGeom>
          <a:solidFill>
            <a:srgbClr val="00B0F0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sz="1350" dirty="0"/>
              <a:t>Market</a:t>
            </a:r>
          </a:p>
          <a:p>
            <a:pPr>
              <a:defRPr/>
            </a:pPr>
            <a:endParaRPr lang="en-GB" sz="1350" dirty="0"/>
          </a:p>
        </p:txBody>
      </p:sp>
      <p:pic>
        <p:nvPicPr>
          <p:cNvPr id="5837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6" y="1810695"/>
            <a:ext cx="2160985" cy="375047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6" name="Down Arrow 14"/>
          <p:cNvSpPr>
            <a:spLocks noChangeArrowheads="1"/>
          </p:cNvSpPr>
          <p:nvPr/>
        </p:nvSpPr>
        <p:spPr bwMode="auto">
          <a:xfrm rot="5400000">
            <a:off x="4727974" y="1745209"/>
            <a:ext cx="432197" cy="525066"/>
          </a:xfrm>
          <a:prstGeom prst="downArrow">
            <a:avLst>
              <a:gd name="adj1" fmla="val 50000"/>
              <a:gd name="adj2" fmla="val 49990"/>
            </a:avLst>
          </a:prstGeom>
          <a:solidFill>
            <a:srgbClr val="FF99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67500" tIns="35100" rIns="67500" bIns="35100"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80800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900" b="0"/>
          </a:p>
        </p:txBody>
      </p:sp>
      <p:sp>
        <p:nvSpPr>
          <p:cNvPr id="58377" name="TextBox 5"/>
          <p:cNvSpPr txBox="1">
            <a:spLocks noChangeArrowheads="1"/>
          </p:cNvSpPr>
          <p:nvPr/>
        </p:nvSpPr>
        <p:spPr bwMode="auto">
          <a:xfrm>
            <a:off x="854870" y="753986"/>
            <a:ext cx="2952751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BE" altLang="it-IT" sz="1950" dirty="0">
                <a:solidFill>
                  <a:srgbClr val="4CD852"/>
                </a:solidFill>
                <a:sym typeface="Symbol" pitchFamily="18" charset="2"/>
              </a:rPr>
              <a:t></a:t>
            </a:r>
            <a:r>
              <a:rPr lang="fr-BE" altLang="it-IT" sz="1350" dirty="0">
                <a:solidFill>
                  <a:srgbClr val="4CD852"/>
                </a:solidFill>
                <a:sym typeface="Symbol" pitchFamily="18" charset="2"/>
              </a:rPr>
              <a:t> </a:t>
            </a:r>
            <a:r>
              <a:rPr lang="en-ZW" altLang="it-IT" sz="1350" dirty="0"/>
              <a:t>Overcoming the Valley of Death between demonstration and commercialisation</a:t>
            </a:r>
            <a:endParaRPr lang="en-GB" altLang="it-IT" sz="900" dirty="0"/>
          </a:p>
        </p:txBody>
      </p:sp>
    </p:spTree>
    <p:extLst>
      <p:ext uri="{BB962C8B-B14F-4D97-AF65-F5344CB8AC3E}">
        <p14:creationId xmlns:p14="http://schemas.microsoft.com/office/powerpoint/2010/main" val="677353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sz="1400" dirty="0"/>
              <a:t>Gli ambiti di applicazione pratica della digitalizzazione possono raggrupparsi in tre macro-aree, sulla base degli obiettivi perseguiti:</a:t>
            </a:r>
          </a:p>
          <a:p>
            <a:endParaRPr lang="it-IT" sz="1400" dirty="0"/>
          </a:p>
          <a:p>
            <a:pPr lvl="1"/>
            <a:r>
              <a:rPr lang="it-IT" sz="1400" u="sng" dirty="0"/>
              <a:t>l’area della efficienza e del risparmio energetici</a:t>
            </a:r>
            <a:r>
              <a:rPr lang="it-IT" sz="1400" dirty="0"/>
              <a:t>: </a:t>
            </a:r>
            <a:r>
              <a:rPr lang="it-IT" sz="1400" dirty="0" err="1"/>
              <a:t>smart</a:t>
            </a:r>
            <a:r>
              <a:rPr lang="it-IT" sz="1400" dirty="0"/>
              <a:t> </a:t>
            </a:r>
            <a:r>
              <a:rPr lang="it-IT" sz="1400" dirty="0" err="1"/>
              <a:t>grid</a:t>
            </a:r>
            <a:r>
              <a:rPr lang="it-IT" sz="1400" dirty="0"/>
              <a:t>, accumulo, domotica abitativa, </a:t>
            </a:r>
            <a:r>
              <a:rPr lang="it-IT" sz="1400" dirty="0" err="1"/>
              <a:t>demand</a:t>
            </a:r>
            <a:r>
              <a:rPr lang="it-IT" sz="1400" dirty="0"/>
              <a:t> side management;</a:t>
            </a:r>
          </a:p>
          <a:p>
            <a:pPr lvl="1"/>
            <a:r>
              <a:rPr lang="it-IT" sz="1400" u="sng" dirty="0"/>
              <a:t>l’area della promozione dell’ambiente</a:t>
            </a:r>
            <a:r>
              <a:rPr lang="it-IT" sz="1400" dirty="0"/>
              <a:t>: de-carbonizzazione, fonti rinnovabili; mobilità;</a:t>
            </a:r>
          </a:p>
          <a:p>
            <a:pPr lvl="1"/>
            <a:r>
              <a:rPr lang="it-IT" sz="1400" u="sng" dirty="0"/>
              <a:t>l’area dell’innovazione business</a:t>
            </a:r>
            <a:r>
              <a:rPr lang="it-IT" sz="1400" dirty="0"/>
              <a:t>: digitalizzazione del rapporto fornitore-cliente; creazione di nuovi servizi; </a:t>
            </a:r>
            <a:r>
              <a:rPr lang="it-IT" sz="1400" dirty="0" err="1"/>
              <a:t>IoT</a:t>
            </a:r>
            <a:endParaRPr lang="it-IT" sz="1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I nodi cruciali del processo di digitalizzazione dell’Energia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8A26-8E35-4D57-AF71-5C32F99E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99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/>
          </a:p>
          <a:p>
            <a:pPr marL="539750" lvl="1" indent="-196850"/>
            <a:r>
              <a:rPr lang="it-IT" altLang="it-IT" sz="1300" dirty="0"/>
              <a:t>Dall’Unione </a:t>
            </a:r>
            <a:r>
              <a:rPr lang="it-IT" altLang="it-IT" sz="1300" b="1" dirty="0"/>
              <a:t>dell’Energia emerge la necessità di adottare un approccio integrato, una visione unitaria e sinergica, proprio come avviene nello sviluppo delle Smart City</a:t>
            </a:r>
            <a:r>
              <a:rPr lang="it-IT" altLang="it-IT" sz="1300" dirty="0"/>
              <a:t>, dove ciascun sottosistema – infrastrutture, mobilità, edilizia, ambiente, governance, inclusione sociale – è trattato, in ottica sinergica, all’interno di un sistema integrato</a:t>
            </a:r>
          </a:p>
          <a:p>
            <a:pPr marL="539750" lvl="1" indent="-196850"/>
            <a:endParaRPr lang="it-IT" altLang="it-IT" sz="1300" dirty="0"/>
          </a:p>
          <a:p>
            <a:pPr marL="539750" lvl="1" indent="-196850"/>
            <a:r>
              <a:rPr lang="it-IT" altLang="it-IT" sz="1300" b="1" dirty="0"/>
              <a:t>Lo sviluppo delle Smart City, unitamente alle tecnologie abilitanti quali smart grids e infrastrutture digitali, può quindi diventare una priorità importante per il Paese</a:t>
            </a:r>
            <a:r>
              <a:rPr lang="it-IT" altLang="it-IT" sz="1300" dirty="0"/>
              <a:t>,  con progetti che rispondano alle diverse esigenze del territorio e al tempo stesso siano competitivi e bancabili</a:t>
            </a:r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necessità di un approccio integrato: </a:t>
            </a:r>
            <a:br>
              <a:rPr lang="it-IT"/>
            </a:br>
            <a:r>
              <a:rPr lang="it-IT"/>
              <a:t>il caso delle Smart City</a:t>
            </a:r>
            <a:endParaRPr lang="it-IT" dirty="0"/>
          </a:p>
        </p:txBody>
      </p:sp>
      <p:sp>
        <p:nvSpPr>
          <p:cNvPr id="6758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chemeClr val="tx2"/>
              </a:buClr>
              <a:defRPr sz="1200">
                <a:solidFill>
                  <a:schemeClr val="tx1"/>
                </a:solidFill>
                <a:latin typeface="Arial" charset="0"/>
              </a:defRPr>
            </a:lvl1pPr>
            <a:lvl2pPr marL="553641" indent="-210741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200">
                <a:solidFill>
                  <a:schemeClr val="tx1"/>
                </a:solidFill>
                <a:latin typeface="Arial" charset="0"/>
              </a:defRPr>
            </a:lvl2pPr>
            <a:lvl3pPr marL="852488" indent="-167879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195388" indent="-167879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537097" indent="-167879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8799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2228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5657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6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C07ED5-C73F-44D1-9495-706272DBD0EA}" type="slidenum">
              <a:rPr lang="en-US" altLang="it-IT" smtClean="0"/>
              <a:pPr/>
              <a:t>20</a:t>
            </a:fld>
            <a:r>
              <a:rPr lang="en-US" altLang="it-IT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B4F3E0-1882-4EFA-83C5-8123DD9B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83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1" y="242887"/>
            <a:ext cx="6164956" cy="409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3C63-D146-4ED3-B35D-C48AB714BE2B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BITS&amp;ENERGY18</a:t>
            </a:r>
          </a:p>
        </p:txBody>
      </p:sp>
    </p:spTree>
    <p:extLst>
      <p:ext uri="{BB962C8B-B14F-4D97-AF65-F5344CB8AC3E}">
        <p14:creationId xmlns:p14="http://schemas.microsoft.com/office/powerpoint/2010/main" val="62474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9980" y="985838"/>
            <a:ext cx="5616178" cy="2671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67500" tIns="33750" rIns="67500" bIns="33750" compatLnSpc="0">
            <a:spAutoFit/>
          </a:bodyPr>
          <a:lstStyle/>
          <a:p>
            <a:pPr hangingPunct="0">
              <a:defRPr/>
            </a:pPr>
            <a:endParaRPr lang="de-DE" sz="135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430" y="1026320"/>
            <a:ext cx="6103144" cy="588169"/>
          </a:xfrm>
          <a:prstGeom prst="rect">
            <a:avLst/>
          </a:prstGeom>
          <a:noFill/>
          <a:ln>
            <a:noFill/>
          </a:ln>
        </p:spPr>
        <p:txBody>
          <a:bodyPr wrap="none" lIns="67500" tIns="33750" rIns="67500" bIns="33750" compatLnSpc="0"/>
          <a:lstStyle/>
          <a:p>
            <a:pPr hangingPunct="0">
              <a:defRPr sz="2400" b="1"/>
            </a:pPr>
            <a:endParaRPr lang="de-DE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427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21" y="627461"/>
            <a:ext cx="6048375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2787255"/>
            <a:ext cx="6858000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è"/>
              <a:tabLst>
                <a:tab pos="64294" algn="l"/>
                <a:tab pos="271463" algn="l"/>
              </a:tabLst>
              <a:defRPr/>
            </a:pPr>
            <a:endParaRPr lang="it-IT" sz="1350" dirty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de-DE" sz="1500" dirty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1500" dirty="0">
              <a:solidFill>
                <a:srgbClr val="0000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sz="1350" dirty="0"/>
          </a:p>
        </p:txBody>
      </p: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1148954" y="141685"/>
            <a:ext cx="2667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10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COP 21 Paris</a:t>
            </a:r>
            <a:endParaRPr lang="en-GB" sz="2100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B190F2-D2F0-4116-A24A-6D5C23696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44392"/>
            <a:ext cx="7886700" cy="1541858"/>
          </a:xfrm>
        </p:spPr>
        <p:txBody>
          <a:bodyPr>
            <a:normAutofit/>
          </a:bodyPr>
          <a:lstStyle/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it-IT" dirty="0"/>
              <a:t>In occasione della COP21 di Parigi è stata siglato l’Accordo Mission Innovation, a cui hanno aderito 22 paesi e la Commissione UE, che rappresentano l’80% della spesa mondiale per la R&amp;S energetica </a:t>
            </a:r>
          </a:p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it-IT" dirty="0"/>
              <a:t>I paesi aderenti </a:t>
            </a:r>
            <a:r>
              <a:rPr lang="it-IT" u="sng" dirty="0"/>
              <a:t>si sono impegnati a raddoppiare entro 5 anni </a:t>
            </a:r>
            <a:r>
              <a:rPr lang="it-IT" dirty="0"/>
              <a:t>gli investimenti nelle attività di R&amp;S su tecnologie low-carbon (LCT)</a:t>
            </a:r>
          </a:p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it-IT" dirty="0"/>
              <a:t> Parallelamente è stata varata l’iniziativa Breakthrough Energy Coalition (BEC) da un pool di investitori privati guidati da Bill Gates che hanno creato un Fondo di investimento sulle LCT</a:t>
            </a:r>
          </a:p>
          <a:p>
            <a:endParaRPr lang="it-IT" dirty="0"/>
          </a:p>
        </p:txBody>
      </p:sp>
      <p:sp>
        <p:nvSpPr>
          <p:cNvPr id="54280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MISSION INNOVATION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068-2F22-438D-AACD-0E5B63D214EC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4282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50096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"/>
          <a:stretch/>
        </p:blipFill>
        <p:spPr bwMode="auto">
          <a:xfrm>
            <a:off x="550070" y="754562"/>
            <a:ext cx="5427798" cy="374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7BA7FB5-E1FC-4946-8714-0A04C778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Clean energy R&amp;D investment chart for mission innovation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39138" y="4754563"/>
            <a:ext cx="569912" cy="273050"/>
          </a:xfrm>
        </p:spPr>
        <p:txBody>
          <a:bodyPr/>
          <a:lstStyle/>
          <a:p>
            <a:fld id="{668193D7-2B30-4AEF-95AD-7B48A241C5C7}" type="slidenum">
              <a:rPr lang="en-US" smtClean="0"/>
              <a:pPr/>
              <a:t>23</a:t>
            </a:fld>
            <a:r>
              <a:rPr lang="en-US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D8588-DABF-4254-87FF-902A9DA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27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en-US" altLang="it-IT" dirty="0" err="1"/>
              <a:t>Allo</a:t>
            </a:r>
            <a:r>
              <a:rPr lang="en-US" altLang="it-IT" dirty="0"/>
              <a:t> </a:t>
            </a:r>
            <a:r>
              <a:rPr lang="en-US" altLang="it-IT" dirty="0" err="1"/>
              <a:t>scopo</a:t>
            </a:r>
            <a:r>
              <a:rPr lang="en-US" altLang="it-IT" dirty="0"/>
              <a:t> di </a:t>
            </a:r>
            <a:r>
              <a:rPr lang="en-US" altLang="it-IT" dirty="0" err="1"/>
              <a:t>accelerare</a:t>
            </a:r>
            <a:r>
              <a:rPr lang="en-US" altLang="it-IT" dirty="0"/>
              <a:t> la R&amp;S </a:t>
            </a:r>
            <a:r>
              <a:rPr lang="en-US" altLang="it-IT" dirty="0" err="1"/>
              <a:t>nelle</a:t>
            </a:r>
            <a:r>
              <a:rPr lang="en-US" altLang="it-IT" dirty="0"/>
              <a:t> </a:t>
            </a:r>
            <a:r>
              <a:rPr lang="en-US" altLang="it-IT" dirty="0" err="1"/>
              <a:t>aree</a:t>
            </a:r>
            <a:r>
              <a:rPr lang="en-US" altLang="it-IT" dirty="0"/>
              <a:t> </a:t>
            </a:r>
            <a:r>
              <a:rPr lang="en-US" altLang="it-IT" dirty="0" err="1"/>
              <a:t>tecnologiche</a:t>
            </a:r>
            <a:r>
              <a:rPr lang="en-US" altLang="it-IT" dirty="0"/>
              <a:t> in cui </a:t>
            </a:r>
            <a:r>
              <a:rPr lang="en-US" altLang="it-IT" dirty="0" err="1"/>
              <a:t>i</a:t>
            </a:r>
            <a:r>
              <a:rPr lang="en-US" altLang="it-IT" dirty="0"/>
              <a:t> </a:t>
            </a:r>
            <a:r>
              <a:rPr lang="en-US" altLang="it-IT" dirty="0" err="1"/>
              <a:t>membri</a:t>
            </a:r>
            <a:r>
              <a:rPr lang="en-US" altLang="it-IT" dirty="0"/>
              <a:t> di MI </a:t>
            </a:r>
            <a:r>
              <a:rPr lang="en-US" altLang="it-IT" dirty="0" err="1"/>
              <a:t>ritengono</a:t>
            </a:r>
            <a:r>
              <a:rPr lang="en-US" altLang="it-IT" dirty="0"/>
              <a:t> </a:t>
            </a:r>
            <a:r>
              <a:rPr lang="en-US" altLang="it-IT" dirty="0" err="1"/>
              <a:t>opportuno</a:t>
            </a:r>
            <a:r>
              <a:rPr lang="en-US" altLang="it-IT" dirty="0"/>
              <a:t> di </a:t>
            </a:r>
            <a:r>
              <a:rPr lang="en-US" altLang="it-IT" dirty="0" err="1"/>
              <a:t>accrescere</a:t>
            </a:r>
            <a:r>
              <a:rPr lang="en-US" altLang="it-IT" dirty="0"/>
              <a:t> </a:t>
            </a:r>
            <a:r>
              <a:rPr lang="en-US" altLang="it-IT" dirty="0" err="1"/>
              <a:t>l’impegno</a:t>
            </a:r>
            <a:r>
              <a:rPr lang="en-US" altLang="it-IT" dirty="0"/>
              <a:t> </a:t>
            </a:r>
            <a:r>
              <a:rPr lang="en-US" altLang="it-IT" dirty="0" err="1"/>
              <a:t>nella</a:t>
            </a:r>
            <a:r>
              <a:rPr lang="en-US" altLang="it-IT" dirty="0"/>
              <a:t> lotta al </a:t>
            </a:r>
            <a:r>
              <a:rPr lang="en-US" altLang="it-IT" dirty="0" err="1"/>
              <a:t>cambiamento</a:t>
            </a:r>
            <a:r>
              <a:rPr lang="en-US" altLang="it-IT" dirty="0"/>
              <a:t> </a:t>
            </a:r>
            <a:r>
              <a:rPr lang="en-US" altLang="it-IT" dirty="0" err="1"/>
              <a:t>climatico</a:t>
            </a:r>
            <a:r>
              <a:rPr lang="en-US" altLang="it-IT" dirty="0"/>
              <a:t>, </a:t>
            </a:r>
            <a:r>
              <a:rPr lang="en-US" altLang="it-IT" dirty="0" err="1"/>
              <a:t>sono</a:t>
            </a:r>
            <a:r>
              <a:rPr lang="en-US" altLang="it-IT" dirty="0"/>
              <a:t> state individuate </a:t>
            </a:r>
            <a:r>
              <a:rPr lang="en-US" altLang="it-IT" dirty="0" err="1"/>
              <a:t>sette</a:t>
            </a:r>
            <a:r>
              <a:rPr lang="en-US" altLang="it-IT" dirty="0"/>
              <a:t> Innovation Challenges (IC) </a:t>
            </a:r>
            <a:r>
              <a:rPr lang="en-US" altLang="it-IT" dirty="0" err="1"/>
              <a:t>sulle</a:t>
            </a:r>
            <a:r>
              <a:rPr lang="en-US" altLang="it-IT" dirty="0"/>
              <a:t> </a:t>
            </a:r>
            <a:r>
              <a:rPr lang="en-US" altLang="it-IT" dirty="0" err="1"/>
              <a:t>quali</a:t>
            </a:r>
            <a:r>
              <a:rPr lang="en-US" altLang="it-IT" dirty="0"/>
              <a:t> </a:t>
            </a:r>
            <a:r>
              <a:rPr lang="en-US" altLang="it-IT" dirty="0" err="1"/>
              <a:t>concentrare</a:t>
            </a:r>
            <a:r>
              <a:rPr lang="en-US" altLang="it-IT" dirty="0"/>
              <a:t> </a:t>
            </a:r>
            <a:r>
              <a:rPr lang="en-US" altLang="it-IT" dirty="0" err="1"/>
              <a:t>gli</a:t>
            </a:r>
            <a:r>
              <a:rPr lang="en-US" altLang="it-IT" dirty="0"/>
              <a:t> </a:t>
            </a:r>
            <a:r>
              <a:rPr lang="en-US" altLang="it-IT" dirty="0" err="1"/>
              <a:t>sforzi</a:t>
            </a:r>
            <a:r>
              <a:rPr lang="en-US" altLang="it-IT" dirty="0"/>
              <a:t> e la </a:t>
            </a:r>
            <a:r>
              <a:rPr lang="en-US" altLang="it-IT" dirty="0" err="1"/>
              <a:t>cooperazione</a:t>
            </a:r>
            <a:r>
              <a:rPr lang="en-US" altLang="it-IT" dirty="0"/>
              <a:t> </a:t>
            </a:r>
            <a:r>
              <a:rPr lang="en-US" altLang="it-IT" dirty="0" err="1"/>
              <a:t>internazionale</a:t>
            </a:r>
            <a:r>
              <a:rPr lang="en-US" altLang="it-IT" dirty="0"/>
              <a:t>:</a:t>
            </a:r>
          </a:p>
          <a:p>
            <a:endParaRPr lang="en-US" altLang="it-IT" dirty="0"/>
          </a:p>
          <a:p>
            <a:pPr lvl="4"/>
            <a:r>
              <a:rPr lang="en-US" altLang="it-IT" sz="1100" b="1" dirty="0">
                <a:solidFill>
                  <a:schemeClr val="tx1"/>
                </a:solidFill>
              </a:rPr>
              <a:t>Smart Grids Innovation Challenge </a:t>
            </a:r>
          </a:p>
          <a:p>
            <a:pPr lvl="4"/>
            <a:r>
              <a:rPr lang="en-US" altLang="it-IT" sz="1100" b="1" dirty="0">
                <a:solidFill>
                  <a:schemeClr val="tx1"/>
                </a:solidFill>
              </a:rPr>
              <a:t>Off-Grid Access to Electricity Innovation Challenge </a:t>
            </a:r>
          </a:p>
          <a:p>
            <a:pPr lvl="4"/>
            <a:r>
              <a:rPr lang="en-US" altLang="it-IT" sz="1100" b="1" dirty="0">
                <a:solidFill>
                  <a:schemeClr val="tx1"/>
                </a:solidFill>
              </a:rPr>
              <a:t>Carbon Capture Innovation Challenge</a:t>
            </a:r>
          </a:p>
          <a:p>
            <a:pPr lvl="4"/>
            <a:r>
              <a:rPr lang="en-US" altLang="it-IT" sz="1100" b="1" dirty="0">
                <a:solidFill>
                  <a:schemeClr val="tx1"/>
                </a:solidFill>
              </a:rPr>
              <a:t>Sustainable Biofuels Innovation Challenge </a:t>
            </a:r>
          </a:p>
          <a:p>
            <a:pPr lvl="4"/>
            <a:r>
              <a:rPr lang="en-US" altLang="it-IT" sz="1100" b="1" dirty="0">
                <a:solidFill>
                  <a:schemeClr val="tx1"/>
                </a:solidFill>
              </a:rPr>
              <a:t>Converting Sunlight Innovation Challenge </a:t>
            </a:r>
          </a:p>
          <a:p>
            <a:pPr lvl="4"/>
            <a:r>
              <a:rPr lang="en-US" altLang="it-IT" sz="1100" b="1" dirty="0">
                <a:solidFill>
                  <a:schemeClr val="tx1"/>
                </a:solidFill>
              </a:rPr>
              <a:t>Clean Energy Materials Innovation Challenge </a:t>
            </a:r>
          </a:p>
          <a:p>
            <a:pPr lvl="4"/>
            <a:r>
              <a:rPr lang="en-US" altLang="it-IT" sz="1100" b="1" dirty="0">
                <a:solidFill>
                  <a:schemeClr val="tx1"/>
                </a:solidFill>
              </a:rPr>
              <a:t>Affordable Heating and Cooling of Buildings Innovation Challenge</a:t>
            </a:r>
          </a:p>
          <a:p>
            <a:pPr lvl="4"/>
            <a:r>
              <a:rPr lang="en-US" altLang="it-IT" sz="1100" b="1" dirty="0">
                <a:solidFill>
                  <a:schemeClr val="tx1"/>
                </a:solidFill>
              </a:rPr>
              <a:t>Renewable and Clean Hydrogen Innovation Challenge</a:t>
            </a:r>
          </a:p>
          <a:p>
            <a:pPr lvl="4"/>
            <a:endParaRPr lang="en-US" altLang="it-IT" sz="900" dirty="0"/>
          </a:p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en-US" altLang="it-IT" dirty="0" err="1"/>
              <a:t>L’Italia</a:t>
            </a:r>
            <a:r>
              <a:rPr lang="en-US" altLang="it-IT" dirty="0"/>
              <a:t> ha </a:t>
            </a:r>
            <a:r>
              <a:rPr lang="en-US" altLang="it-IT" dirty="0" err="1"/>
              <a:t>aderito</a:t>
            </a:r>
            <a:r>
              <a:rPr lang="en-US" altLang="it-IT" dirty="0"/>
              <a:t> a </a:t>
            </a:r>
            <a:r>
              <a:rPr lang="en-US" altLang="it-IT" dirty="0" err="1"/>
              <a:t>tutte</a:t>
            </a:r>
            <a:r>
              <a:rPr lang="en-US" altLang="it-IT" dirty="0"/>
              <a:t> le IC e ha </a:t>
            </a:r>
            <a:r>
              <a:rPr lang="en-US" altLang="it-IT" dirty="0" err="1"/>
              <a:t>assunto</a:t>
            </a:r>
            <a:r>
              <a:rPr lang="en-US" altLang="it-IT" dirty="0"/>
              <a:t> </a:t>
            </a:r>
            <a:r>
              <a:rPr lang="en-US" altLang="it-IT" dirty="0" err="1"/>
              <a:t>il</a:t>
            </a:r>
            <a:r>
              <a:rPr lang="en-US" altLang="it-IT" dirty="0"/>
              <a:t> </a:t>
            </a:r>
            <a:r>
              <a:rPr lang="en-US" altLang="it-IT" dirty="0" err="1"/>
              <a:t>coordinamento</a:t>
            </a:r>
            <a:r>
              <a:rPr lang="en-US" altLang="it-IT" dirty="0"/>
              <a:t> </a:t>
            </a:r>
            <a:r>
              <a:rPr lang="en-US" altLang="it-IT" dirty="0" err="1"/>
              <a:t>della</a:t>
            </a:r>
            <a:r>
              <a:rPr lang="en-US" altLang="it-IT" dirty="0"/>
              <a:t> IC#1 </a:t>
            </a:r>
            <a:r>
              <a:rPr lang="en-US" altLang="it-IT" dirty="0" err="1"/>
              <a:t>insieme</a:t>
            </a:r>
            <a:r>
              <a:rPr lang="en-US" altLang="it-IT" dirty="0"/>
              <a:t> a India e </a:t>
            </a:r>
            <a:r>
              <a:rPr lang="en-US" altLang="it-IT" dirty="0" err="1"/>
              <a:t>Cina</a:t>
            </a:r>
            <a:endParaRPr lang="en-US" altLang="it-IT" dirty="0"/>
          </a:p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en-US" altLang="it-IT" dirty="0" err="1"/>
              <a:t>Ruolo</a:t>
            </a:r>
            <a:r>
              <a:rPr lang="en-US" altLang="it-IT" dirty="0"/>
              <a:t> </a:t>
            </a:r>
            <a:r>
              <a:rPr lang="en-US" altLang="it-IT" dirty="0" err="1"/>
              <a:t>attivo</a:t>
            </a:r>
            <a:r>
              <a:rPr lang="en-US" altLang="it-IT" dirty="0"/>
              <a:t> </a:t>
            </a:r>
            <a:r>
              <a:rPr lang="en-US" altLang="it-IT" dirty="0" err="1"/>
              <a:t>nelle</a:t>
            </a:r>
            <a:r>
              <a:rPr lang="en-US" altLang="it-IT" dirty="0"/>
              <a:t> IC#2, IC#4, IC#6, IC#7 e IC#8; </a:t>
            </a:r>
            <a:r>
              <a:rPr lang="en-US" altLang="it-IT" dirty="0" err="1"/>
              <a:t>scambio</a:t>
            </a:r>
            <a:r>
              <a:rPr lang="en-US" altLang="it-IT" dirty="0"/>
              <a:t> di </a:t>
            </a:r>
            <a:r>
              <a:rPr lang="en-US" altLang="it-IT" dirty="0" err="1"/>
              <a:t>informazioni</a:t>
            </a:r>
            <a:r>
              <a:rPr lang="en-US" altLang="it-IT" dirty="0"/>
              <a:t> </a:t>
            </a:r>
            <a:r>
              <a:rPr lang="en-US" altLang="it-IT" dirty="0" err="1"/>
              <a:t>nelle</a:t>
            </a:r>
            <a:r>
              <a:rPr lang="en-US" altLang="it-IT" dirty="0"/>
              <a:t> </a:t>
            </a:r>
            <a:r>
              <a:rPr lang="en-US" altLang="it-IT" dirty="0" err="1"/>
              <a:t>altre</a:t>
            </a:r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1105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Le Innovation Challenges di MI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39138" y="4754563"/>
            <a:ext cx="569912" cy="273050"/>
          </a:xfrm>
        </p:spPr>
        <p:txBody>
          <a:bodyPr/>
          <a:lstStyle/>
          <a:p>
            <a:fld id="{668193D7-2B30-4AEF-95AD-7B48A241C5C7}" type="slidenum">
              <a:rPr lang="en-US" smtClean="0"/>
              <a:pPr/>
              <a:t>24</a:t>
            </a:fld>
            <a:r>
              <a:rPr lang="en-US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47D97-B983-498E-996E-DA52D5DD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74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altLang="it-IT" sz="1300" dirty="0"/>
              <a:t>L’Italia ha proposto un piano di raddoppio (doubling) per passare da 222 M€ a 444 M€ entro il 2021 , con investimenti specifici su efficienza, biofuels, rinnovabili, materiali e smart grid</a:t>
            </a:r>
          </a:p>
          <a:p>
            <a:pPr lvl="1"/>
            <a:r>
              <a:rPr lang="it-IT" altLang="it-IT" sz="1300" dirty="0"/>
              <a:t>Task force a guida MISE con Ministeri (MAECI, MATTM, MIUR, MEF) ed enti pubblici di ricerca (ENEA, CNR, RSE, OGS, IIT)</a:t>
            </a:r>
          </a:p>
          <a:p>
            <a:pPr lvl="1"/>
            <a:r>
              <a:rPr lang="it-IT" altLang="it-IT" sz="1300" dirty="0"/>
              <a:t>Definizione di programmi di ricerca nazionali afferenti principalmente alle 7 sfide tecnologiche, in accordo alla SEN 2017, al SET Plan, al PNR, quantificando le esigenze finanziarie aggiuntive per il raddoppio</a:t>
            </a:r>
          </a:p>
          <a:p>
            <a:pPr lvl="1"/>
            <a:r>
              <a:rPr lang="it-IT" altLang="it-IT" sz="1300" dirty="0"/>
              <a:t>Gli Enti evidenziano la necessità di effettuare investimenti iniziali in infrastrutture di ricerca e sperimentazione</a:t>
            </a:r>
          </a:p>
          <a:p>
            <a:pPr lvl="1"/>
            <a:r>
              <a:rPr lang="it-IT" altLang="it-IT" sz="1300" dirty="0"/>
              <a:t>La legge di bilancio 2018 prevede l’istituzione di un Fondo per lo sviluppo del capitale immateriale, della competitività e della produttività gestito dal MEF, di concerto con MISE e MIUR</a:t>
            </a:r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1105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La partecipazione italiana a Mission Innovation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E1834-A65C-44F8-841A-0F0F4301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5671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it-IT" altLang="it-IT" sz="1300" b="1" dirty="0"/>
              <a:t>Istituito Breakthrough Energy Europe (BEE) </a:t>
            </a:r>
            <a:r>
              <a:rPr lang="it-IT" altLang="it-IT" sz="1300" dirty="0"/>
              <a:t>dalla Commissione europea e dal BEC (Mission Innovation, Bill Gates), un fondo comune d'investimento che aiuterà le imprese innovatrici europee a sviluppare e promuovere progetti innovativi nei settori dell'energia elettrica, trasporti, agricoltura, industria manifatturiera e edilizia.</a:t>
            </a:r>
          </a:p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it-IT" altLang="it-IT" sz="1300" dirty="0"/>
              <a:t>BEE collega finanziamenti pubblici e capitale di rischio a lungo termine per far sì che ricerca e innovazione nel settore della clean energy possano essere messe sul mercato nel modo più rapido ed efficiente. </a:t>
            </a:r>
          </a:p>
          <a:p>
            <a:pPr marL="171450" indent="-171450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it-IT" altLang="it-IT" sz="1300" dirty="0"/>
              <a:t>Con una capitalizzazione di 100 milioni di €, il fondo sarà operativo nel 2019. La metà del capitale azionario proviene da Breakthrough Energy, l'altra metà da InnovFin — uno strumento finanziario di condivisione del rischio finanziato tramite Horizon 2020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1105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err="1"/>
              <a:t>Fondo</a:t>
            </a:r>
            <a:r>
              <a:rPr lang="en-US" altLang="it-IT" dirty="0"/>
              <a:t> Breakthrough Energy Europe  </a:t>
            </a:r>
            <a:endParaRPr lang="it-IT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39138" y="4754563"/>
            <a:ext cx="569912" cy="27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F404D-987F-4309-89BA-218F29E5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209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egnaposto contenuto 2"/>
          <p:cNvSpPr>
            <a:spLocks noGrp="1"/>
          </p:cNvSpPr>
          <p:nvPr>
            <p:ph idx="1"/>
          </p:nvPr>
        </p:nvSpPr>
        <p:spPr>
          <a:xfrm>
            <a:off x="628650" y="985838"/>
            <a:ext cx="7886700" cy="312896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it-IT" altLang="it-IT" sz="1400" b="1" dirty="0"/>
              <a:t>Superare la  frammentazione </a:t>
            </a:r>
            <a:r>
              <a:rPr lang="it-IT" altLang="it-IT" sz="1400" dirty="0"/>
              <a:t>tipica del sistema degli incentivi: il SET Plan e Mission Innovation sono una opportunità per razionalizzare e focalizzare gli interventi nella prospettiva della Digital Energy</a:t>
            </a:r>
          </a:p>
          <a:p>
            <a:pPr lvl="1"/>
            <a:endParaRPr lang="it-IT" altLang="it-IT" sz="1400" dirty="0"/>
          </a:p>
          <a:p>
            <a:pPr lvl="1"/>
            <a:r>
              <a:rPr lang="it-IT" altLang="it-IT" sz="1400" dirty="0"/>
              <a:t>Razionalizzare e potenziare la ricerca energetica in linea con la proposta UE di </a:t>
            </a:r>
            <a:r>
              <a:rPr lang="it-IT" altLang="it-IT" sz="1400" b="1" dirty="0"/>
              <a:t>governance dei Piani energia e clima</a:t>
            </a:r>
            <a:r>
              <a:rPr lang="it-IT" altLang="it-IT" sz="1400" dirty="0"/>
              <a:t>, nei quali ciascuno Stato dovrà indicare obiettivi per la ricerca e l’innovazione, pubbliche e private. Tali obiettivi dovranno essere coerenti con le priorità dell’Unione dell’Energia e del SET Plan, rafforzando le condizioni di sistema e di  organizzazione per migliorare la partecipazione italiana ai programmi comunitari</a:t>
            </a:r>
          </a:p>
          <a:p>
            <a:pPr lvl="1"/>
            <a:endParaRPr lang="it-IT" altLang="it-IT" sz="1400" dirty="0"/>
          </a:p>
          <a:p>
            <a:pPr lvl="1"/>
            <a:r>
              <a:rPr lang="it-IT" altLang="it-IT" sz="1400" dirty="0"/>
              <a:t>La nuova proposta di governance richiede una fase di pianificazione </a:t>
            </a:r>
            <a:r>
              <a:rPr lang="it-IT" altLang="it-IT" sz="1400" b="1" dirty="0"/>
              <a:t>con orizzonte 2030 </a:t>
            </a:r>
            <a:r>
              <a:rPr lang="it-IT" altLang="it-IT" sz="1400" dirty="0"/>
              <a:t>che, coinvolgendo tutti i soggetti interessati e le Regioni, individui:</a:t>
            </a:r>
          </a:p>
          <a:p>
            <a:pPr lvl="1"/>
            <a:endParaRPr lang="it-IT" altLang="it-IT" sz="1400" dirty="0"/>
          </a:p>
          <a:p>
            <a:pPr lvl="5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it-IT" altLang="it-IT" sz="1300" dirty="0">
                <a:latin typeface="Arial" panose="020B0604020202020204" pitchFamily="34" charset="0"/>
                <a:cs typeface="Arial" panose="020B0604020202020204" pitchFamily="34" charset="0"/>
              </a:rPr>
              <a:t>Obiettivi di interesse pubblico di medio e lungo termine, strumenti e risorse disponibili;</a:t>
            </a:r>
          </a:p>
          <a:p>
            <a:pPr lvl="5">
              <a:buClr>
                <a:srgbClr val="4CD852"/>
              </a:buClr>
              <a:buFont typeface="Wingdings" panose="05000000000000000000" pitchFamily="2" charset="2"/>
              <a:buChar char="§"/>
            </a:pPr>
            <a:r>
              <a:rPr lang="it-IT" altLang="it-IT" sz="1300" dirty="0">
                <a:latin typeface="Arial" panose="020B0604020202020204" pitchFamily="34" charset="0"/>
                <a:cs typeface="Arial" panose="020B0604020202020204" pitchFamily="34" charset="0"/>
              </a:rPr>
              <a:t>Coerenza e sinergie con i programmi europei, compresi quelli finanziati tramite i fondi strutturali, e con Mission Innovation.</a:t>
            </a:r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1105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Linee di azione per una nuova governance (1)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39138" y="4754563"/>
            <a:ext cx="569912" cy="273050"/>
          </a:xfrm>
        </p:spPr>
        <p:txBody>
          <a:bodyPr/>
          <a:lstStyle/>
          <a:p>
            <a:fld id="{668193D7-2B30-4AEF-95AD-7B48A241C5C7}" type="slidenum">
              <a:rPr lang="en-US" smtClean="0"/>
              <a:pPr/>
              <a:t>27</a:t>
            </a:fld>
            <a:r>
              <a:rPr lang="en-US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8AE43-98FB-4F49-8A88-5D7F2188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4039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altLang="it-IT" sz="1400" dirty="0"/>
          </a:p>
          <a:p>
            <a:pPr lvl="1"/>
            <a:r>
              <a:rPr lang="it-IT" altLang="it-IT" sz="1300" b="1" dirty="0"/>
              <a:t>Dimensione regionale strategica </a:t>
            </a:r>
            <a:r>
              <a:rPr lang="it-IT" altLang="it-IT" sz="1300" dirty="0"/>
              <a:t>e necessità di rafforzare il dialogo con le Regioni affinché l’impegno nell’utilizzo dei Fondi di Coesione nel quadro offerto dal SET Plan sia coerente con le priorità nazionali. </a:t>
            </a:r>
          </a:p>
          <a:p>
            <a:pPr lvl="1"/>
            <a:endParaRPr lang="it-IT" altLang="it-IT" sz="1300" dirty="0"/>
          </a:p>
          <a:p>
            <a:pPr lvl="1"/>
            <a:r>
              <a:rPr lang="it-IT" altLang="it-IT" sz="1300" b="1" dirty="0"/>
              <a:t>Criticità nel finanziamento dei progetti demo</a:t>
            </a:r>
            <a:r>
              <a:rPr lang="it-IT" altLang="it-IT" sz="1300" dirty="0"/>
              <a:t>: la stagione dei contributi a fondo perduto volge al termine e occorre sviluppare partenariati di tipo PPP che garantiscano economie di scala e flussi finanziari adeguati, oltre che rafforzare il coordinamento tra il SET PLAN e i Fondi Strutturali 2014-2020</a:t>
            </a:r>
          </a:p>
          <a:p>
            <a:pPr lvl="1"/>
            <a:endParaRPr lang="it-IT" altLang="it-IT" sz="1300" dirty="0"/>
          </a:p>
          <a:p>
            <a:pPr lvl="1"/>
            <a:r>
              <a:rPr lang="it-IT" altLang="it-IT" sz="1300" b="1" dirty="0"/>
              <a:t>Contributo al made in Italy</a:t>
            </a:r>
            <a:r>
              <a:rPr lang="it-IT" altLang="it-IT" sz="1300" dirty="0"/>
              <a:t>: rafforzare le filiere industriali di primo livello passando in molti ambiti tecnologici dalla fase pilota a quella dimostrativa molto più “capital-intensive” (ad es. smart grids in cui il consolidamento di una “supply-chain” diventa determinante per mantenere la leadership internazionale)</a:t>
            </a:r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1105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 Linee di azione per una nuova governance (2)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39138" y="4754563"/>
            <a:ext cx="569912" cy="273050"/>
          </a:xfrm>
        </p:spPr>
        <p:txBody>
          <a:bodyPr/>
          <a:lstStyle/>
          <a:p>
            <a:fld id="{668193D7-2B30-4AEF-95AD-7B48A241C5C7}" type="slidenum">
              <a:rPr lang="en-US" smtClean="0"/>
              <a:pPr/>
              <a:t>28</a:t>
            </a:fld>
            <a:r>
              <a:rPr lang="en-US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FF0AA-78DA-4CB2-844F-D0C2DBE4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356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894" lvl="2" indent="0" defTabSz="682046">
              <a:lnSpc>
                <a:spcPct val="90000"/>
              </a:lnSpc>
              <a:buClr>
                <a:srgbClr val="0000CC"/>
              </a:buClr>
              <a:buNone/>
              <a:defRPr/>
            </a:pPr>
            <a:r>
              <a:rPr lang="it-IT" altLang="it-IT" sz="1400" b="1" u="sng" dirty="0"/>
              <a:t>Le sfide principali:</a:t>
            </a:r>
          </a:p>
          <a:p>
            <a:pPr marL="201894" lvl="2" indent="0" defTabSz="682046">
              <a:lnSpc>
                <a:spcPct val="90000"/>
              </a:lnSpc>
              <a:buClr>
                <a:srgbClr val="0000CC"/>
              </a:buClr>
              <a:buNone/>
              <a:defRPr/>
            </a:pPr>
            <a:endParaRPr lang="it-IT" altLang="it-IT" sz="1400" b="1" u="sng" dirty="0"/>
          </a:p>
          <a:p>
            <a:pPr marL="201894" lvl="2" indent="0" defTabSz="682046">
              <a:lnSpc>
                <a:spcPct val="90000"/>
              </a:lnSpc>
              <a:buClr>
                <a:srgbClr val="0000CC"/>
              </a:buClr>
              <a:buNone/>
              <a:defRPr/>
            </a:pPr>
            <a:endParaRPr lang="it-IT" altLang="it-IT" sz="1400" dirty="0"/>
          </a:p>
          <a:p>
            <a:pPr marL="544793" lvl="2" indent="-342900" defTabSz="682046">
              <a:lnSpc>
                <a:spcPct val="90000"/>
              </a:lnSpc>
              <a:buClrTx/>
              <a:buFont typeface="+mj-lt"/>
              <a:buAutoNum type="arabicPeriod"/>
              <a:defRPr/>
            </a:pPr>
            <a:r>
              <a:rPr lang="it-IT" altLang="it-IT" sz="1400" dirty="0"/>
              <a:t>Integrare le </a:t>
            </a:r>
            <a:r>
              <a:rPr lang="it-IT" altLang="it-IT" sz="1400" i="1" dirty="0" err="1"/>
              <a:t>policies</a:t>
            </a:r>
            <a:r>
              <a:rPr lang="it-IT" altLang="it-IT" sz="1400" dirty="0"/>
              <a:t> energetiche con le applicazioni digitali</a:t>
            </a:r>
          </a:p>
          <a:p>
            <a:pPr marL="544793" lvl="2" indent="-342900" defTabSz="682046">
              <a:lnSpc>
                <a:spcPct val="90000"/>
              </a:lnSpc>
              <a:buClrTx/>
              <a:buFont typeface="+mj-lt"/>
              <a:buAutoNum type="arabicPeriod"/>
              <a:defRPr/>
            </a:pPr>
            <a:r>
              <a:rPr lang="it-IT" altLang="it-IT" sz="1400" dirty="0"/>
              <a:t>Assicurare la resilienza delle reti elettriche attraverso le applicazioni digitali</a:t>
            </a:r>
          </a:p>
          <a:p>
            <a:pPr marL="544793" lvl="2" indent="-342900" defTabSz="682046">
              <a:lnSpc>
                <a:spcPct val="90000"/>
              </a:lnSpc>
              <a:buClrTx/>
              <a:buFont typeface="+mj-lt"/>
              <a:buAutoNum type="arabicPeriod"/>
              <a:defRPr/>
            </a:pPr>
            <a:r>
              <a:rPr lang="it-IT" altLang="it-IT" sz="1400" dirty="0"/>
              <a:t>Promuovere una politica industriale orientata alla digitalizzazione dell’energia</a:t>
            </a:r>
          </a:p>
          <a:p>
            <a:pPr marL="146588" lvl="1" indent="-145375" defTabSz="682046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Ø"/>
              <a:defRPr/>
            </a:pPr>
            <a:endParaRPr lang="it-IT" altLang="it-IT" sz="2025" dirty="0"/>
          </a:p>
          <a:p>
            <a:pPr marL="146588" lvl="1" indent="-145375" defTabSz="682046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Ø"/>
              <a:defRPr/>
            </a:pPr>
            <a:endParaRPr lang="it-IT" altLang="it-IT" sz="1800" dirty="0"/>
          </a:p>
          <a:p>
            <a:pPr marL="260463" indent="-260463" defTabSz="682046">
              <a:lnSpc>
                <a:spcPct val="90000"/>
              </a:lnSpc>
              <a:defRPr/>
            </a:pPr>
            <a:endParaRPr lang="it-IT" altLang="it-IT" sz="1800" dirty="0"/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>
                <a:cs typeface="Arial" charset="0"/>
              </a:rPr>
              <a:t>Realizzare la rivoluzione digitale</a:t>
            </a:r>
          </a:p>
        </p:txBody>
      </p:sp>
      <p:sp>
        <p:nvSpPr>
          <p:cNvPr id="6042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defRPr sz="1200">
                <a:solidFill>
                  <a:schemeClr val="tx1"/>
                </a:solidFill>
                <a:latin typeface="Arial" charset="0"/>
              </a:defRPr>
            </a:lvl1pPr>
            <a:lvl2pPr marL="553641" indent="-210741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200">
                <a:solidFill>
                  <a:schemeClr val="tx1"/>
                </a:solidFill>
                <a:latin typeface="Arial" charset="0"/>
              </a:defRPr>
            </a:lvl2pPr>
            <a:lvl3pPr marL="852488" indent="-167879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195388" indent="-167879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537097" indent="-167879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8799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2228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5657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6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en-US" altLang="it-IT" sz="750" dirty="0">
                <a:solidFill>
                  <a:srgbClr val="4CD852"/>
                </a:solidFill>
              </a:rPr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1512B-DE41-4233-BCE5-3014CE32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4246" lvl="2" indent="0" defTabSz="682046">
              <a:lnSpc>
                <a:spcPct val="90000"/>
              </a:lnSpc>
              <a:buNone/>
              <a:defRPr/>
            </a:pPr>
            <a:endParaRPr lang="it-IT" altLang="it-IT" sz="1400" dirty="0"/>
          </a:p>
          <a:p>
            <a:pPr marL="517146" lvl="2" indent="-342900" defTabSz="682046">
              <a:lnSpc>
                <a:spcPct val="90000"/>
              </a:lnSpc>
              <a:defRPr/>
            </a:pPr>
            <a:endParaRPr lang="it-IT" altLang="it-IT" sz="1400" dirty="0"/>
          </a:p>
          <a:p>
            <a:pPr marL="517146" lvl="2" indent="-342900" defTabSz="682046">
              <a:lnSpc>
                <a:spcPct val="90000"/>
              </a:lnSpc>
              <a:defRPr/>
            </a:pPr>
            <a:r>
              <a:rPr lang="it-IT" altLang="it-IT" sz="1400" dirty="0"/>
              <a:t>Le politiche a supporto dell’efficientamento degli edifici, della mobilità, dell’illuminazione e del demand-side management dipendono fortemente dallo sviluppo tecnologico in chiave ICT.</a:t>
            </a:r>
          </a:p>
          <a:p>
            <a:pPr marL="517146" lvl="2" indent="-342900" defTabSz="682046">
              <a:lnSpc>
                <a:spcPct val="90000"/>
              </a:lnSpc>
              <a:defRPr/>
            </a:pPr>
            <a:r>
              <a:rPr lang="it-IT" altLang="it-IT" sz="1400" dirty="0"/>
              <a:t>Le politiche di efficienza energetica e di sviluppo delle rinnovabili sono parzialmente integrate tra loro e ancora meno con l’agenda digitale italiana; strumenti di incentivazione diversi.</a:t>
            </a:r>
          </a:p>
          <a:p>
            <a:pPr marL="517146" lvl="2" indent="-342900" defTabSz="682046">
              <a:lnSpc>
                <a:spcPct val="90000"/>
              </a:lnSpc>
              <a:defRPr/>
            </a:pPr>
            <a:r>
              <a:rPr lang="it-IT" altLang="it-IT" sz="1400" dirty="0"/>
              <a:t>E’ necessaria una maggiore integrazione tra le politiche ambientali di sostenibilità con quelle energetiche e con la digitalizzazione energetica, mantenendo la neutralità tecnologica per assicurare concorrenzialità e apertura dei mercati</a:t>
            </a:r>
          </a:p>
          <a:p>
            <a:pPr marL="517146" lvl="2" indent="-342900" defTabSz="682046">
              <a:lnSpc>
                <a:spcPct val="90000"/>
              </a:lnSpc>
              <a:defRPr/>
            </a:pPr>
            <a:r>
              <a:rPr lang="it-IT" altLang="it-IT" sz="1400" dirty="0"/>
              <a:t>Lo </a:t>
            </a:r>
            <a:r>
              <a:rPr lang="it-IT" altLang="it-IT" sz="1400" dirty="0" err="1"/>
              <a:t>smart</a:t>
            </a:r>
            <a:r>
              <a:rPr lang="it-IT" altLang="it-IT" sz="1400" dirty="0"/>
              <a:t> </a:t>
            </a:r>
            <a:r>
              <a:rPr lang="it-IT" altLang="it-IT" sz="1400" dirty="0" err="1"/>
              <a:t>metering</a:t>
            </a:r>
            <a:r>
              <a:rPr lang="it-IT" altLang="it-IT" sz="1400" dirty="0"/>
              <a:t> rappresenta l’ambito tecnologico per sviluppare nuovi servizi assicurando l’interoperabilità tra apparati e piattaforme di costruttori diversi.</a:t>
            </a:r>
          </a:p>
          <a:p>
            <a:pPr marL="343199" lvl="1" indent="-341991" defTabSz="682046">
              <a:lnSpc>
                <a:spcPct val="90000"/>
              </a:lnSpc>
              <a:buClr>
                <a:srgbClr val="0000CC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dirty="0"/>
          </a:p>
          <a:p>
            <a:pPr marL="260463" indent="-260463" defTabSz="682046">
              <a:lnSpc>
                <a:spcPct val="90000"/>
              </a:lnSpc>
              <a:defRPr/>
            </a:pPr>
            <a:endParaRPr lang="it-IT" altLang="it-IT" sz="1800" dirty="0"/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>
                <a:cs typeface="Arial" charset="0"/>
              </a:rPr>
              <a:t> </a:t>
            </a:r>
          </a:p>
        </p:txBody>
      </p:sp>
      <p:sp>
        <p:nvSpPr>
          <p:cNvPr id="6349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defRPr sz="1200">
                <a:solidFill>
                  <a:schemeClr val="tx1"/>
                </a:solidFill>
                <a:latin typeface="Arial" charset="0"/>
              </a:defRPr>
            </a:lvl1pPr>
            <a:lvl2pPr marL="553641" indent="-210741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200">
                <a:solidFill>
                  <a:schemeClr val="tx1"/>
                </a:solidFill>
                <a:latin typeface="Arial" charset="0"/>
              </a:defRPr>
            </a:lvl2pPr>
            <a:lvl3pPr marL="852488" indent="-167879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195388" indent="-167879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537097" indent="-167879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8799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2228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5657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6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en-US" altLang="it-IT" sz="750" dirty="0">
                <a:solidFill>
                  <a:srgbClr val="4CD852"/>
                </a:solidFill>
              </a:rPr>
              <a:t>3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9C1C42F-6BAC-4181-8274-9063EA4F1040}"/>
              </a:ext>
            </a:extLst>
          </p:cNvPr>
          <p:cNvSpPr txBox="1">
            <a:spLocks/>
          </p:cNvSpPr>
          <p:nvPr/>
        </p:nvSpPr>
        <p:spPr>
          <a:xfrm>
            <a:off x="781050" y="426243"/>
            <a:ext cx="7886700" cy="389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 cap="all" baseline="0">
                <a:solidFill>
                  <a:srgbClr val="171E34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tabLst>
                <a:tab pos="1435100" algn="l"/>
              </a:tabLst>
            </a:pPr>
            <a:r>
              <a:rPr lang="it-IT" altLang="it-IT" dirty="0">
                <a:cs typeface="Arial" charset="0"/>
              </a:rPr>
              <a:t>1. Integrare le </a:t>
            </a:r>
            <a:r>
              <a:rPr lang="it-IT" altLang="it-IT" i="1" dirty="0">
                <a:cs typeface="Arial" charset="0"/>
              </a:rPr>
              <a:t>policies</a:t>
            </a:r>
            <a:r>
              <a:rPr lang="it-IT" altLang="it-IT" dirty="0">
                <a:cs typeface="Arial" charset="0"/>
              </a:rPr>
              <a:t> energetiche con le  applicazioni digitali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856E2-8C60-4311-BC46-0DEA328A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3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628650" y="727656"/>
            <a:ext cx="5379244" cy="3387143"/>
          </a:xfrm>
        </p:spPr>
        <p:txBody>
          <a:bodyPr>
            <a:normAutofit/>
          </a:bodyPr>
          <a:lstStyle/>
          <a:p>
            <a:pPr marL="459996" lvl="2" indent="-285750" defTabSz="682046">
              <a:lnSpc>
                <a:spcPct val="90000"/>
              </a:lnSpc>
              <a:defRPr/>
            </a:pPr>
            <a:endParaRPr lang="it-IT" altLang="it-IT" sz="1400" dirty="0"/>
          </a:p>
          <a:p>
            <a:pPr marL="459996" lvl="2" indent="-285750" defTabSz="682046">
              <a:lnSpc>
                <a:spcPct val="90000"/>
              </a:lnSpc>
              <a:defRPr/>
            </a:pPr>
            <a:r>
              <a:rPr lang="it-IT" altLang="it-IT" sz="1400" dirty="0"/>
              <a:t>La resilienza della rete elettrica è una priorità, in quanto infrastruttura di base per lo sviluppo di città intelligenti. </a:t>
            </a:r>
          </a:p>
          <a:p>
            <a:pPr marL="459996" lvl="2" indent="-285750" defTabSz="682046">
              <a:lnSpc>
                <a:spcPct val="90000"/>
              </a:lnSpc>
              <a:defRPr/>
            </a:pPr>
            <a:endParaRPr lang="it-IT" altLang="it-IT" sz="1400" dirty="0"/>
          </a:p>
          <a:p>
            <a:pPr marL="459996" lvl="2" indent="-285750" defTabSz="682046">
              <a:lnSpc>
                <a:spcPct val="90000"/>
              </a:lnSpc>
              <a:defRPr/>
            </a:pPr>
            <a:r>
              <a:rPr lang="it-IT" altLang="it-IT" sz="1400" dirty="0"/>
              <a:t>Ciò comporta una pianificazione che integri soggetti pubblici e privati dell’energia, dei trasporti e dell’ICT, oltre ad una capacità di sviluppare una serie di tecnologie in grado di adattarsi ai cambiamenti e ai rischi di cyberterrorismo</a:t>
            </a:r>
          </a:p>
          <a:p>
            <a:pPr marL="459996" lvl="2" indent="-285750" defTabSz="682046">
              <a:lnSpc>
                <a:spcPct val="90000"/>
              </a:lnSpc>
              <a:defRPr/>
            </a:pPr>
            <a:endParaRPr lang="it-IT" altLang="it-IT" sz="1400" dirty="0"/>
          </a:p>
          <a:p>
            <a:pPr marL="459996" lvl="2" indent="-285750" defTabSz="682046">
              <a:lnSpc>
                <a:spcPct val="90000"/>
              </a:lnSpc>
              <a:defRPr/>
            </a:pPr>
            <a:r>
              <a:rPr lang="it-IT" altLang="it-IT" sz="1400" dirty="0"/>
              <a:t>La sempre maggiore integrazione delle nuove tecnologie, come le </a:t>
            </a:r>
            <a:r>
              <a:rPr lang="it-IT" altLang="it-IT" sz="1400" dirty="0" err="1"/>
              <a:t>smart</a:t>
            </a:r>
            <a:r>
              <a:rPr lang="it-IT" altLang="it-IT" sz="1400" dirty="0"/>
              <a:t> </a:t>
            </a:r>
            <a:r>
              <a:rPr lang="it-IT" altLang="it-IT" sz="1400" dirty="0" err="1"/>
              <a:t>grid</a:t>
            </a:r>
            <a:r>
              <a:rPr lang="it-IT" altLang="it-IT" sz="1400" dirty="0"/>
              <a:t>, i sistemi di accumulo, gli </a:t>
            </a:r>
            <a:r>
              <a:rPr lang="it-IT" altLang="it-IT" sz="1400" dirty="0" err="1"/>
              <a:t>smart</a:t>
            </a:r>
            <a:r>
              <a:rPr lang="it-IT" altLang="it-IT" sz="1400" dirty="0"/>
              <a:t> </a:t>
            </a:r>
            <a:r>
              <a:rPr lang="it-IT" altLang="it-IT" sz="1400" dirty="0" err="1"/>
              <a:t>meter</a:t>
            </a:r>
            <a:r>
              <a:rPr lang="it-IT" altLang="it-IT" sz="1400" dirty="0"/>
              <a:t>, le applicazioni di </a:t>
            </a:r>
            <a:r>
              <a:rPr lang="it-IT" altLang="it-IT" sz="1400" dirty="0" err="1"/>
              <a:t>demand</a:t>
            </a:r>
            <a:r>
              <a:rPr lang="it-IT" altLang="it-IT" sz="1400" dirty="0"/>
              <a:t>-side management possono migliorare l’efficienza e al tempo stesso la resilienza dei sistemi energetici</a:t>
            </a:r>
          </a:p>
          <a:p>
            <a:pPr marL="146588" lvl="1" indent="-145375" defTabSz="682046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Ø"/>
              <a:defRPr/>
            </a:pPr>
            <a:endParaRPr lang="it-IT" altLang="it-IT" sz="2025" dirty="0"/>
          </a:p>
          <a:p>
            <a:pPr marL="146588" lvl="1" indent="-145375" defTabSz="682046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Ø"/>
              <a:defRPr/>
            </a:pPr>
            <a:endParaRPr lang="it-IT" altLang="it-IT" sz="1800" dirty="0"/>
          </a:p>
          <a:p>
            <a:pPr marL="260463" indent="-260463" defTabSz="682046">
              <a:lnSpc>
                <a:spcPct val="90000"/>
              </a:lnSpc>
              <a:defRPr/>
            </a:pPr>
            <a:endParaRPr lang="it-IT" altLang="it-IT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7AE966-C28A-4428-9BEF-E1A53C2B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cs typeface="Arial" charset="0"/>
              </a:rPr>
              <a:t>2. Assicurare la resilienza delle reti elettriche  attraverso le applicazioni digitali</a:t>
            </a:r>
            <a:endParaRPr lang="it-IT" dirty="0"/>
          </a:p>
        </p:txBody>
      </p:sp>
      <p:sp>
        <p:nvSpPr>
          <p:cNvPr id="6144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defRPr sz="1200">
                <a:solidFill>
                  <a:schemeClr val="tx1"/>
                </a:solidFill>
                <a:latin typeface="Arial" charset="0"/>
              </a:defRPr>
            </a:lvl1pPr>
            <a:lvl2pPr marL="553641" indent="-210741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200">
                <a:solidFill>
                  <a:schemeClr val="tx1"/>
                </a:solidFill>
                <a:latin typeface="Arial" charset="0"/>
              </a:defRPr>
            </a:lvl2pPr>
            <a:lvl3pPr marL="852488" indent="-167879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195388" indent="-167879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537097" indent="-167879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8799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2228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5657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697" indent="-167879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en-US" altLang="it-IT" sz="750" dirty="0">
                <a:solidFill>
                  <a:srgbClr val="4CD852"/>
                </a:solidFill>
              </a:rPr>
              <a:t>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66D04-44B4-4989-B9A7-D7F0D8E1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defRPr sz="1200">
                <a:solidFill>
                  <a:schemeClr val="tx1"/>
                </a:solidFill>
                <a:latin typeface="Arial" charset="0"/>
              </a:defRPr>
            </a:lvl1pPr>
            <a:lvl2pPr marL="552450" indent="-2095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200">
                <a:solidFill>
                  <a:schemeClr val="tx1"/>
                </a:solidFill>
                <a:latin typeface="Arial" charset="0"/>
              </a:defRPr>
            </a:lvl2pPr>
            <a:lvl3pPr marL="851297" indent="-166688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194197" indent="-166688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535906" indent="-166688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878806" indent="-1666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221706" indent="-1666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564606" indent="-1666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7506" indent="-1666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fld id="{480CCD16-B977-4BDE-A581-BD45D2EADBAB}" type="slidenum">
              <a:rPr lang="en-US" altLang="it-IT" sz="750">
                <a:solidFill>
                  <a:srgbClr val="4CD852"/>
                </a:solidFill>
              </a:rPr>
              <a:pPr eaLnBrk="1" hangingPunct="1">
                <a:buClrTx/>
              </a:pPr>
              <a:t>6</a:t>
            </a:fld>
            <a:r>
              <a:rPr lang="en-US" altLang="it-IT" sz="750" dirty="0">
                <a:solidFill>
                  <a:srgbClr val="4CD852"/>
                </a:solidFill>
              </a:rPr>
              <a:t> </a:t>
            </a:r>
          </a:p>
        </p:txBody>
      </p:sp>
      <p:graphicFrame>
        <p:nvGraphicFramePr>
          <p:cNvPr id="28" name="Diagramma 27"/>
          <p:cNvGraphicFramePr/>
          <p:nvPr>
            <p:extLst>
              <p:ext uri="{D42A27DB-BD31-4B8C-83A1-F6EECF244321}">
                <p14:modId xmlns:p14="http://schemas.microsoft.com/office/powerpoint/2010/main" val="3034222165"/>
              </p:ext>
            </p:extLst>
          </p:nvPr>
        </p:nvGraphicFramePr>
        <p:xfrm>
          <a:off x="343657" y="1162986"/>
          <a:ext cx="4572000" cy="295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5" name="Rectangle 2"/>
          <p:cNvSpPr txBox="1">
            <a:spLocks noChangeArrowheads="1"/>
          </p:cNvSpPr>
          <p:nvPr/>
        </p:nvSpPr>
        <p:spPr bwMode="auto">
          <a:xfrm>
            <a:off x="1307165" y="250601"/>
            <a:ext cx="6810375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40" tIns="34172" rIns="68340" bIns="34172" anchor="ctr"/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defRPr/>
            </a:pPr>
            <a:endParaRPr lang="it-IT" altLang="it-IT" sz="2400" dirty="0">
              <a:solidFill>
                <a:srgbClr val="002960"/>
              </a:solidFill>
              <a:latin typeface="Arial"/>
              <a:cs typeface="Arial" charset="0"/>
            </a:endParaRPr>
          </a:p>
        </p:txBody>
      </p:sp>
      <p:graphicFrame>
        <p:nvGraphicFramePr>
          <p:cNvPr id="31" name="Diagramma 30"/>
          <p:cNvGraphicFramePr/>
          <p:nvPr>
            <p:extLst>
              <p:ext uri="{D42A27DB-BD31-4B8C-83A1-F6EECF244321}">
                <p14:modId xmlns:p14="http://schemas.microsoft.com/office/powerpoint/2010/main" val="905209946"/>
              </p:ext>
            </p:extLst>
          </p:nvPr>
        </p:nvGraphicFramePr>
        <p:xfrm>
          <a:off x="5842169" y="781176"/>
          <a:ext cx="1878759" cy="311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50E51D4-E0A0-41FD-9A50-3EAE5016B8B0}"/>
              </a:ext>
            </a:extLst>
          </p:cNvPr>
          <p:cNvSpPr txBox="1">
            <a:spLocks/>
          </p:cNvSpPr>
          <p:nvPr/>
        </p:nvSpPr>
        <p:spPr>
          <a:xfrm>
            <a:off x="628650" y="273843"/>
            <a:ext cx="7886700" cy="389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 cap="all" baseline="0">
                <a:solidFill>
                  <a:srgbClr val="171E34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cs typeface="Arial" charset="0"/>
              </a:rPr>
              <a:t>Lo sviluppo delle Smart Grids: </a:t>
            </a:r>
          </a:p>
          <a:p>
            <a:r>
              <a:rPr lang="it-IT" dirty="0">
                <a:cs typeface="Arial" charset="0"/>
              </a:rPr>
              <a:t>un caso di filiera “made in Italy” </a:t>
            </a:r>
            <a:endParaRPr lang="it-IT" altLang="it-IT" dirty="0"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EBBC0-8127-45DB-A3E7-D125F0F5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9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0003" lvl="2" indent="-285750" defTabSz="683785">
              <a:lnSpc>
                <a:spcPct val="90000"/>
              </a:lnSpc>
              <a:defRPr/>
            </a:pPr>
            <a:endParaRPr lang="it-IT" altLang="it-IT" sz="1400" dirty="0"/>
          </a:p>
          <a:p>
            <a:pPr marL="460003" lvl="2" indent="-285750" defTabSz="683785">
              <a:lnSpc>
                <a:spcPct val="90000"/>
              </a:lnSpc>
              <a:defRPr/>
            </a:pPr>
            <a:r>
              <a:rPr lang="it-IT" altLang="it-IT" sz="1400" dirty="0"/>
              <a:t>La generazione di dati da parte del sistema energetico, l’aumento della capacità di trasmissione dati delle reti di telecomunicazioni e l’accessibilità ad una enorme mole di dati, rappresentano elementi innovativi rispetto al passato e richiedono che gli operatori si dotino di capacità di calcolo e analisi sia per migliorare la propria operatività, sia per offrire nuovi servizi. </a:t>
            </a:r>
          </a:p>
          <a:p>
            <a:pPr marL="460003" lvl="2" indent="-285750" defTabSz="683785">
              <a:lnSpc>
                <a:spcPct val="90000"/>
              </a:lnSpc>
              <a:defRPr/>
            </a:pPr>
            <a:r>
              <a:rPr lang="it-IT" altLang="it-IT" sz="1400" dirty="0"/>
              <a:t>Pur non rappresentando ricerca energetica in senso stretto, il fenomeno è indice della digitalizzazione, un tema affrontato in maniera organica anche nel </a:t>
            </a:r>
            <a:r>
              <a:rPr lang="it-IT" altLang="it-IT" sz="1400" b="1" dirty="0"/>
              <a:t>Piano Nazionale Industria 4.0 </a:t>
            </a:r>
            <a:r>
              <a:rPr lang="it-IT" altLang="it-IT" sz="1400" dirty="0"/>
              <a:t>che offre una serie di strumenti di supporto in funzione della dimensione aziendale. </a:t>
            </a:r>
          </a:p>
          <a:p>
            <a:pPr marL="460003" lvl="2" indent="-285750" defTabSz="683785">
              <a:lnSpc>
                <a:spcPct val="90000"/>
              </a:lnSpc>
              <a:defRPr/>
            </a:pPr>
            <a:r>
              <a:rPr lang="it-IT" altLang="it-IT" sz="1400" dirty="0"/>
              <a:t>Gli obiettivi tecnologici e d’innovazione della </a:t>
            </a:r>
            <a:r>
              <a:rPr lang="it-IT" altLang="it-IT" sz="1400" b="1" dirty="0"/>
              <a:t>Strategia Energetica Nazionale</a:t>
            </a:r>
            <a:r>
              <a:rPr lang="it-IT" altLang="it-IT" sz="1400" dirty="0"/>
              <a:t> possono essere perseguiti anche tramite questo strumento.</a:t>
            </a:r>
          </a:p>
          <a:p>
            <a:pPr marL="460003" lvl="2" indent="-285750" defTabSz="683785">
              <a:lnSpc>
                <a:spcPct val="90000"/>
              </a:lnSpc>
              <a:defRPr/>
            </a:pPr>
            <a:r>
              <a:rPr lang="it-IT" altLang="it-IT" sz="1400" dirty="0"/>
              <a:t>Ciò implica una politica industriale che tenga conto di tutti i soggetti pubblici che a vario titolo intervengono a regolare i vari ambiti e in grado di stimolare gli investimenti pubblico-privati nel settore</a:t>
            </a:r>
          </a:p>
        </p:txBody>
      </p:sp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7175" indent="-257175" defTabSz="683419">
              <a:lnSpc>
                <a:spcPct val="90000"/>
              </a:lnSpc>
            </a:pPr>
            <a:br>
              <a:rPr lang="it-IT" altLang="it-IT" dirty="0">
                <a:cs typeface="Arial" charset="0"/>
              </a:rPr>
            </a:br>
            <a:r>
              <a:rPr lang="it-IT" altLang="it-IT" dirty="0">
                <a:cs typeface="Arial" charset="0"/>
              </a:rPr>
              <a:t>3. Promuovere una politica industriale orientata alla digitalizzazione dell’energia</a:t>
            </a:r>
            <a:br>
              <a:rPr lang="it-IT" altLang="it-IT" dirty="0">
                <a:cs typeface="Arial" charset="0"/>
              </a:rPr>
            </a:br>
            <a:endParaRPr lang="it-IT" altLang="it-IT" dirty="0">
              <a:cs typeface="Arial" charset="0"/>
            </a:endParaRPr>
          </a:p>
        </p:txBody>
      </p:sp>
      <p:sp>
        <p:nvSpPr>
          <p:cNvPr id="6861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defRPr sz="1200">
                <a:solidFill>
                  <a:schemeClr val="tx1"/>
                </a:solidFill>
                <a:latin typeface="Arial" charset="0"/>
              </a:defRPr>
            </a:lvl1pPr>
            <a:lvl2pPr marL="556022" indent="-213122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200">
                <a:solidFill>
                  <a:schemeClr val="tx1"/>
                </a:solidFill>
                <a:latin typeface="Arial" charset="0"/>
              </a:defRPr>
            </a:lvl2pPr>
            <a:lvl3pPr marL="856060" indent="-17026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198960" indent="-17026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541860" indent="-17026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884760" indent="-17026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227660" indent="-17026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570560" indent="-17026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13460" indent="-17026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en-US" altLang="it-IT" sz="750" dirty="0">
                <a:solidFill>
                  <a:srgbClr val="4CD852"/>
                </a:solidFill>
              </a:rPr>
              <a:t>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F1BCF2-A7C4-4BA4-9136-72B8AE7B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0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0D9FF5-4A80-46BA-B01A-B41854F2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389419"/>
          </a:xfrm>
        </p:spPr>
        <p:txBody>
          <a:bodyPr/>
          <a:lstStyle/>
          <a:p>
            <a:r>
              <a:rPr lang="en-US" dirty="0" err="1"/>
              <a:t>Investimenti</a:t>
            </a:r>
            <a:r>
              <a:rPr lang="en-US" dirty="0"/>
              <a:t> </a:t>
            </a:r>
            <a:r>
              <a:rPr lang="en-US" dirty="0" err="1"/>
              <a:t>europei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filiera</a:t>
            </a:r>
            <a:r>
              <a:rPr lang="en-US" dirty="0"/>
              <a:t> «smart»</a:t>
            </a:r>
            <a:br>
              <a:rPr lang="en-US" dirty="0"/>
            </a:br>
            <a:r>
              <a:rPr lang="en-US" sz="900" dirty="0">
                <a:latin typeface="Arial" panose="020B0604020202020204" pitchFamily="34" charset="0"/>
              </a:rPr>
              <a:t>(</a:t>
            </a:r>
            <a:r>
              <a:rPr lang="en-US" sz="900" dirty="0" err="1">
                <a:latin typeface="Arial" panose="020B0604020202020204" pitchFamily="34" charset="0"/>
              </a:rPr>
              <a:t>fonte</a:t>
            </a:r>
            <a:r>
              <a:rPr lang="en-US" sz="900" dirty="0">
                <a:latin typeface="Arial" panose="020B0604020202020204" pitchFamily="34" charset="0"/>
              </a:rPr>
              <a:t>:  « Smart Grid projects in Europe: lessons learned and current developments”, JRC 2011)</a:t>
            </a:r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66562" name="Picture 2" descr="http://ict4green.files.wordpress.com/2011/08/jrc_smart_grid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16555"/>
            <a:ext cx="4593394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3BE07-005E-43E6-88D5-9D1A6DBC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1747E1-78BB-4C32-B22D-E38B8097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</p:spTree>
    <p:extLst>
      <p:ext uri="{BB962C8B-B14F-4D97-AF65-F5344CB8AC3E}">
        <p14:creationId xmlns:p14="http://schemas.microsoft.com/office/powerpoint/2010/main" val="183475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-25603" y="-18504"/>
            <a:ext cx="9143999" cy="736663"/>
          </a:xfrm>
          <a:custGeom>
            <a:avLst/>
            <a:gdLst/>
            <a:ahLst/>
            <a:cxnLst/>
            <a:rect l="l" t="t" r="r" b="b"/>
            <a:pathLst>
              <a:path w="9143238" h="982217">
                <a:moveTo>
                  <a:pt x="0" y="982217"/>
                </a:moveTo>
                <a:lnTo>
                  <a:pt x="9143238" y="982217"/>
                </a:lnTo>
                <a:lnTo>
                  <a:pt x="9143238" y="0"/>
                </a:lnTo>
                <a:lnTo>
                  <a:pt x="0" y="0"/>
                </a:lnTo>
                <a:lnTo>
                  <a:pt x="0" y="982217"/>
                </a:lnTo>
                <a:close/>
              </a:path>
            </a:pathLst>
          </a:custGeom>
          <a:solidFill>
            <a:srgbClr val="0F5393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5886450" y="1008820"/>
            <a:ext cx="1886644" cy="277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1606720" y="1166302"/>
            <a:ext cx="10186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54"/>
              </a:lnSpc>
              <a:spcBef>
                <a:spcPts val="73"/>
              </a:spcBef>
            </a:pP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7695" y="1166302"/>
            <a:ext cx="3024336" cy="487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54"/>
              </a:lnSpc>
              <a:spcBef>
                <a:spcPts val="73"/>
              </a:spcBef>
            </a:pPr>
            <a:r>
              <a:rPr sz="1350" b="1" spc="-3" dirty="0">
                <a:solidFill>
                  <a:srgbClr val="FF0000"/>
                </a:solidFill>
                <a:latin typeface="Arial"/>
                <a:cs typeface="Arial"/>
              </a:rPr>
              <a:t>203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350" b="1" spc="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spc="-3" dirty="0">
                <a:solidFill>
                  <a:srgbClr val="FF0000"/>
                </a:solidFill>
                <a:latin typeface="Arial"/>
                <a:cs typeface="Arial"/>
              </a:rPr>
              <a:t>Cli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350" b="1" spc="-3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350" b="1" spc="3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350" b="1" spc="-3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-E</a:t>
            </a:r>
            <a:r>
              <a:rPr sz="1350" b="1" spc="-3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350" b="1" spc="-3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350" b="1" spc="2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350" b="1" spc="-3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ck</a:t>
            </a:r>
            <a:r>
              <a:rPr sz="1350" b="1" spc="-3" dirty="0">
                <a:solidFill>
                  <a:srgbClr val="FF0000"/>
                </a:solidFill>
                <a:latin typeface="Arial"/>
                <a:cs typeface="Arial"/>
              </a:rPr>
              <a:t>age</a:t>
            </a:r>
            <a:endParaRPr sz="135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525" marR="25717">
              <a:lnSpc>
                <a:spcPct val="95825"/>
              </a:lnSpc>
            </a:pPr>
            <a:r>
              <a:rPr sz="900" b="1" i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900" b="1" i="1" spc="-3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FF0000"/>
                </a:solidFill>
                <a:latin typeface="Arial"/>
                <a:cs typeface="Arial"/>
              </a:rPr>
              <a:t>m </a:t>
            </a:r>
            <a:r>
              <a:rPr sz="900" b="1" i="1" spc="3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900" b="1" i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900" b="1" i="1" spc="3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900" b="1" i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900" b="1" i="1" spc="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900" b="1" i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900" b="1" i="1" spc="-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900" b="1" i="1" spc="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i="1" spc="3" dirty="0">
                <a:solidFill>
                  <a:srgbClr val="FF0000"/>
                </a:solidFill>
                <a:latin typeface="Arial"/>
                <a:cs typeface="Arial"/>
              </a:rPr>
              <a:t>27</a:t>
            </a:r>
            <a:r>
              <a:rPr sz="900" b="1" i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900" b="1" i="1" spc="-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900" b="1" i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lang="it-IT" sz="900" b="1" i="1" dirty="0">
                <a:solidFill>
                  <a:srgbClr val="FF0000"/>
                </a:solidFill>
                <a:latin typeface="Arial"/>
                <a:cs typeface="Arial"/>
              </a:rPr>
              <a:t>/40 </a:t>
            </a:r>
          </a:p>
          <a:p>
            <a:pPr marL="9525" marR="25717">
              <a:lnSpc>
                <a:spcPct val="95825"/>
              </a:lnSpc>
            </a:pPr>
            <a:r>
              <a:rPr lang="it-IT" sz="900" b="1" i="1" dirty="0">
                <a:latin typeface="Arial"/>
                <a:cs typeface="Arial"/>
              </a:rPr>
              <a:t>             </a:t>
            </a:r>
          </a:p>
          <a:p>
            <a:pPr marL="9525" marR="25717">
              <a:lnSpc>
                <a:spcPct val="95825"/>
              </a:lnSpc>
            </a:pPr>
            <a:endParaRPr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6720" y="1817812"/>
            <a:ext cx="10186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54"/>
              </a:lnSpc>
              <a:spcBef>
                <a:spcPts val="73"/>
              </a:spcBef>
            </a:pP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5600" y="1817813"/>
            <a:ext cx="3212592" cy="1049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527" marR="17145">
              <a:lnSpc>
                <a:spcPts val="1454"/>
              </a:lnSpc>
              <a:spcBef>
                <a:spcPts val="73"/>
              </a:spcBef>
            </a:pPr>
            <a:r>
              <a:rPr sz="1350" b="1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350" b="1" spc="-3" dirty="0">
                <a:solidFill>
                  <a:srgbClr val="0F5393"/>
                </a:solidFill>
                <a:latin typeface="Arial"/>
                <a:cs typeface="Arial"/>
              </a:rPr>
              <a:t>ne</a:t>
            </a:r>
            <a:r>
              <a:rPr sz="1350" b="1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350" b="1" spc="-3" dirty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1350" b="1" dirty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1350" b="1" spc="14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350" b="1" spc="-3" dirty="0">
                <a:solidFill>
                  <a:srgbClr val="0F5393"/>
                </a:solidFill>
                <a:latin typeface="Arial"/>
                <a:cs typeface="Arial"/>
              </a:rPr>
              <a:t>Union</a:t>
            </a:r>
            <a:endParaRPr sz="1350" b="1" dirty="0">
              <a:latin typeface="Arial"/>
              <a:cs typeface="Arial"/>
            </a:endParaRPr>
          </a:p>
          <a:p>
            <a:pPr marL="9525" marR="17145">
              <a:lnSpc>
                <a:spcPct val="95825"/>
              </a:lnSpc>
              <a:spcBef>
                <a:spcPts val="425"/>
              </a:spcBef>
            </a:pP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Ene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900" b="1" i="1" spc="-14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c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u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it</a:t>
            </a:r>
            <a:r>
              <a:rPr sz="900" b="1" i="1" spc="-63" dirty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,</a:t>
            </a:r>
            <a:r>
              <a:rPr sz="900" b="1" i="1" spc="-14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li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da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ity</a:t>
            </a:r>
            <a:r>
              <a:rPr sz="900" b="1" i="1" spc="-14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an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d</a:t>
            </a:r>
            <a:r>
              <a:rPr sz="900" b="1" i="1" spc="-11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u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st</a:t>
            </a:r>
            <a:endParaRPr sz="900" b="1" dirty="0">
              <a:latin typeface="Arial"/>
              <a:cs typeface="Arial"/>
            </a:endParaRPr>
          </a:p>
          <a:p>
            <a:pPr marL="9525" marR="17145">
              <a:lnSpc>
                <a:spcPct val="95825"/>
              </a:lnSpc>
              <a:spcBef>
                <a:spcPts val="270"/>
              </a:spcBef>
            </a:pP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900" b="1" i="1" spc="-29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f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u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lly</a:t>
            </a:r>
            <a:r>
              <a:rPr sz="900" b="1" i="1" spc="-7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i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eg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d</a:t>
            </a:r>
            <a:r>
              <a:rPr sz="900" b="1" i="1" spc="-29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i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na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l</a:t>
            </a:r>
            <a:r>
              <a:rPr sz="900" b="1" i="1" spc="-26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ene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900" b="1" i="1" spc="-14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spc="-11" dirty="0">
                <a:solidFill>
                  <a:srgbClr val="0F5393"/>
                </a:solidFill>
                <a:latin typeface="Arial"/>
                <a:cs typeface="Arial"/>
              </a:rPr>
              <a:t>m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k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et</a:t>
            </a:r>
            <a:endParaRPr sz="900" b="1" dirty="0">
              <a:latin typeface="Arial"/>
              <a:cs typeface="Arial"/>
            </a:endParaRPr>
          </a:p>
          <a:p>
            <a:pPr marL="9525" marR="17145">
              <a:lnSpc>
                <a:spcPct val="95825"/>
              </a:lnSpc>
              <a:spcBef>
                <a:spcPts val="270"/>
              </a:spcBef>
            </a:pP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Ene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900" b="1" i="1" spc="-14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ffici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en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cy</a:t>
            </a:r>
            <a:r>
              <a:rPr sz="900" b="1" i="1" spc="-22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fi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st</a:t>
            </a:r>
            <a:endParaRPr sz="900" b="1" dirty="0">
              <a:latin typeface="Arial"/>
              <a:cs typeface="Arial"/>
            </a:endParaRPr>
          </a:p>
          <a:p>
            <a:pPr marL="9525" marR="17145">
              <a:lnSpc>
                <a:spcPct val="95825"/>
              </a:lnSpc>
              <a:spcBef>
                <a:spcPts val="270"/>
              </a:spcBef>
            </a:pPr>
            <a:r>
              <a:rPr sz="900" b="1" i="1" spc="-63" dirty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an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siti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900" b="1" i="1" spc="-22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to</a:t>
            </a:r>
            <a:r>
              <a:rPr sz="900" b="1" i="1" spc="7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l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spc="7" dirty="0">
                <a:solidFill>
                  <a:srgbClr val="0F5393"/>
                </a:solidFill>
                <a:latin typeface="Arial"/>
                <a:cs typeface="Arial"/>
              </a:rPr>
              <a:t>w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c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b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ci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ty</a:t>
            </a:r>
            <a:endParaRPr sz="900" b="1" dirty="0">
              <a:latin typeface="Arial"/>
              <a:cs typeface="Arial"/>
            </a:endParaRPr>
          </a:p>
          <a:p>
            <a:pPr marL="9525">
              <a:lnSpc>
                <a:spcPct val="95825"/>
              </a:lnSpc>
              <a:spcBef>
                <a:spcPts val="270"/>
              </a:spcBef>
            </a:pP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Ene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g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y</a:t>
            </a:r>
            <a:r>
              <a:rPr sz="900" b="1" i="1" spc="-14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U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i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900" b="1" i="1" spc="-22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f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r R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ea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c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h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,</a:t>
            </a:r>
            <a:r>
              <a:rPr sz="900" b="1" i="1" spc="-22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Inno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v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ti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900" b="1" i="1" spc="-29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an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d</a:t>
            </a:r>
            <a:r>
              <a:rPr sz="900" b="1" i="1" spc="-11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C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o</a:t>
            </a:r>
            <a:r>
              <a:rPr sz="900" b="1" i="1" spc="-11" dirty="0">
                <a:solidFill>
                  <a:srgbClr val="0F5393"/>
                </a:solidFill>
                <a:latin typeface="Arial"/>
                <a:cs typeface="Arial"/>
              </a:rPr>
              <a:t>m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pe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tiv</a:t>
            </a:r>
            <a:r>
              <a:rPr sz="900" b="1" i="1" spc="3" dirty="0">
                <a:solidFill>
                  <a:srgbClr val="0F5393"/>
                </a:solidFill>
                <a:latin typeface="Arial"/>
                <a:cs typeface="Arial"/>
              </a:rPr>
              <a:t>en</a:t>
            </a:r>
            <a:r>
              <a:rPr sz="900" b="1" i="1" spc="-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900" b="1" i="1" dirty="0">
                <a:solidFill>
                  <a:srgbClr val="0F5393"/>
                </a:solidFill>
                <a:latin typeface="Arial"/>
                <a:cs typeface="Arial"/>
              </a:rPr>
              <a:t>ss</a:t>
            </a:r>
            <a:endParaRPr sz="900" b="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6720" y="3217987"/>
            <a:ext cx="10186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54"/>
              </a:lnSpc>
              <a:spcBef>
                <a:spcPts val="73"/>
              </a:spcBef>
            </a:pP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1602" y="3217987"/>
            <a:ext cx="2471025" cy="379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54"/>
              </a:lnSpc>
              <a:spcBef>
                <a:spcPts val="73"/>
              </a:spcBef>
            </a:pP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S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350" spc="3" dirty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-P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la</a:t>
            </a: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350" spc="11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&amp;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350" spc="3" dirty="0">
                <a:solidFill>
                  <a:srgbClr val="0F5393"/>
                </a:solidFill>
                <a:latin typeface="Arial"/>
                <a:cs typeface="Arial"/>
              </a:rPr>
              <a:t>I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n</a:t>
            </a:r>
            <a:r>
              <a:rPr sz="1350" spc="3" dirty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eg</a:t>
            </a: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r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a</a:t>
            </a:r>
            <a:r>
              <a:rPr sz="1350" spc="3" dirty="0">
                <a:solidFill>
                  <a:srgbClr val="0F5393"/>
                </a:solidFill>
                <a:latin typeface="Arial"/>
                <a:cs typeface="Arial"/>
              </a:rPr>
              <a:t>t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e</a:t>
            </a: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d</a:t>
            </a:r>
            <a:r>
              <a:rPr sz="1350" spc="11" dirty="0">
                <a:solidFill>
                  <a:srgbClr val="0F5393"/>
                </a:solidFill>
                <a:latin typeface="Arial"/>
                <a:cs typeface="Arial"/>
              </a:rPr>
              <a:t> 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Road</a:t>
            </a: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m</a:t>
            </a:r>
            <a:r>
              <a:rPr sz="1350" spc="-3" dirty="0">
                <a:solidFill>
                  <a:srgbClr val="0F5393"/>
                </a:solidFill>
                <a:latin typeface="Arial"/>
                <a:cs typeface="Arial"/>
              </a:rPr>
              <a:t>ap</a:t>
            </a:r>
            <a:endParaRPr lang="it-IT" sz="1350" spc="-3" dirty="0">
              <a:solidFill>
                <a:srgbClr val="0F5393"/>
              </a:solidFill>
              <a:latin typeface="Arial"/>
              <a:cs typeface="Arial"/>
            </a:endParaRPr>
          </a:p>
          <a:p>
            <a:pPr marL="9525">
              <a:lnSpc>
                <a:spcPts val="1454"/>
              </a:lnSpc>
              <a:spcBef>
                <a:spcPts val="73"/>
              </a:spcBef>
            </a:pPr>
            <a:r>
              <a:rPr lang="it-IT" sz="1350" spc="3" dirty="0">
                <a:solidFill>
                  <a:srgbClr val="0F5393"/>
                </a:solidFill>
                <a:latin typeface="Arial"/>
                <a:cs typeface="Arial"/>
              </a:rPr>
              <a:t>HORIZON 2020</a:t>
            </a:r>
            <a:endParaRPr sz="1350" spc="3" dirty="0">
              <a:solidFill>
                <a:srgbClr val="0F5393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6720" y="3835207"/>
            <a:ext cx="10186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54"/>
              </a:lnSpc>
              <a:spcBef>
                <a:spcPts val="73"/>
              </a:spcBef>
            </a:pPr>
            <a:r>
              <a:rPr sz="1350" dirty="0">
                <a:solidFill>
                  <a:srgbClr val="0F5393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5599" y="3835208"/>
            <a:ext cx="2334353" cy="842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 marR="25717">
              <a:lnSpc>
                <a:spcPct val="95825"/>
              </a:lnSpc>
            </a:pPr>
            <a:r>
              <a:rPr lang="it-IT" sz="1000" b="1" i="1" spc="3" dirty="0" err="1">
                <a:latin typeface="Arial"/>
                <a:cs typeface="Arial"/>
              </a:rPr>
              <a:t>After</a:t>
            </a:r>
            <a:r>
              <a:rPr lang="it-IT" sz="1000" b="1" i="1" spc="3" dirty="0">
                <a:latin typeface="Arial"/>
                <a:cs typeface="Arial"/>
              </a:rPr>
              <a:t> </a:t>
            </a:r>
            <a:r>
              <a:rPr lang="it-IT" sz="1000" b="1" i="1" spc="3" dirty="0" err="1">
                <a:latin typeface="Arial"/>
                <a:cs typeface="Arial"/>
              </a:rPr>
              <a:t>Paris</a:t>
            </a:r>
            <a:r>
              <a:rPr lang="it-IT" sz="1000" b="1" i="1" spc="3" dirty="0">
                <a:latin typeface="Arial"/>
                <a:cs typeface="Arial"/>
              </a:rPr>
              <a:t> COP 21</a:t>
            </a:r>
          </a:p>
          <a:p>
            <a:pPr marL="9525" marR="25717">
              <a:lnSpc>
                <a:spcPct val="95825"/>
              </a:lnSpc>
            </a:pPr>
            <a:r>
              <a:rPr lang="it-IT" sz="1000" b="1" i="1" spc="3" dirty="0">
                <a:latin typeface="Arial"/>
                <a:cs typeface="Arial"/>
              </a:rPr>
              <a:t>      “</a:t>
            </a:r>
            <a:r>
              <a:rPr lang="it-IT" sz="1000" b="1" i="1" spc="3" dirty="0">
                <a:solidFill>
                  <a:srgbClr val="FF0000"/>
                </a:solidFill>
                <a:latin typeface="Arial"/>
                <a:cs typeface="Arial"/>
              </a:rPr>
              <a:t>MISSION INNOVATION</a:t>
            </a:r>
            <a:r>
              <a:rPr lang="it-IT" sz="1000" b="1" i="1" spc="3" dirty="0">
                <a:latin typeface="Arial"/>
                <a:cs typeface="Arial"/>
              </a:rPr>
              <a:t>”</a:t>
            </a:r>
          </a:p>
          <a:p>
            <a:pPr marL="9525" marR="25717">
              <a:lnSpc>
                <a:spcPct val="95825"/>
              </a:lnSpc>
            </a:pPr>
            <a:endParaRPr lang="it-IT" sz="800" b="1" i="1" dirty="0">
              <a:latin typeface="Arial"/>
              <a:cs typeface="Arial"/>
            </a:endParaRPr>
          </a:p>
          <a:p>
            <a:pPr marL="9525" marR="25717">
              <a:lnSpc>
                <a:spcPct val="95825"/>
              </a:lnSpc>
            </a:pPr>
            <a:r>
              <a:rPr lang="it-IT" sz="800" b="1" i="1" dirty="0" err="1">
                <a:latin typeface="Arial"/>
                <a:cs typeface="Arial"/>
              </a:rPr>
              <a:t>Clean</a:t>
            </a:r>
            <a:r>
              <a:rPr lang="it-IT" sz="800" b="1" i="1" dirty="0">
                <a:latin typeface="Arial"/>
                <a:cs typeface="Arial"/>
              </a:rPr>
              <a:t> Energy Package</a:t>
            </a:r>
          </a:p>
          <a:p>
            <a:pPr marL="9525" marR="25717">
              <a:lnSpc>
                <a:spcPct val="95825"/>
              </a:lnSpc>
            </a:pPr>
            <a:r>
              <a:rPr lang="it-IT" sz="800" b="1" i="1" dirty="0">
                <a:latin typeface="Arial"/>
                <a:cs typeface="Arial"/>
              </a:rPr>
              <a:t>          EC COM </a:t>
            </a:r>
            <a:r>
              <a:rPr lang="it-IT" sz="800" b="1" i="1" dirty="0" err="1">
                <a:latin typeface="Arial"/>
                <a:cs typeface="Arial"/>
              </a:rPr>
              <a:t>Nov</a:t>
            </a:r>
            <a:r>
              <a:rPr lang="it-IT" sz="800" b="1" i="1" dirty="0">
                <a:latin typeface="Arial"/>
                <a:cs typeface="Arial"/>
              </a:rPr>
              <a:t> 30, 2016</a:t>
            </a:r>
            <a:endParaRPr sz="8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571" y="1"/>
            <a:ext cx="6857429" cy="436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>
              <a:lnSpc>
                <a:spcPts val="750"/>
              </a:lnSpc>
            </a:pPr>
            <a:endParaRPr sz="750"/>
          </a:p>
        </p:txBody>
      </p:sp>
      <p:sp>
        <p:nvSpPr>
          <p:cNvPr id="7" name="object 7"/>
          <p:cNvSpPr txBox="1"/>
          <p:nvPr/>
        </p:nvSpPr>
        <p:spPr>
          <a:xfrm>
            <a:off x="1143574" y="436767"/>
            <a:ext cx="445325" cy="299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>
              <a:lnSpc>
                <a:spcPts val="750"/>
              </a:lnSpc>
            </a:pPr>
            <a:endParaRPr sz="750"/>
          </a:p>
        </p:txBody>
      </p:sp>
      <p:sp>
        <p:nvSpPr>
          <p:cNvPr id="5" name="object 5"/>
          <p:cNvSpPr txBox="1"/>
          <p:nvPr/>
        </p:nvSpPr>
        <p:spPr>
          <a:xfrm>
            <a:off x="2050653" y="436767"/>
            <a:ext cx="5950348" cy="299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>
              <a:lnSpc>
                <a:spcPts val="750"/>
              </a:lnSpc>
            </a:pPr>
            <a:endParaRPr sz="750"/>
          </a:p>
        </p:txBody>
      </p:sp>
      <p:sp>
        <p:nvSpPr>
          <p:cNvPr id="4" name="object 4"/>
          <p:cNvSpPr txBox="1"/>
          <p:nvPr/>
        </p:nvSpPr>
        <p:spPr>
          <a:xfrm>
            <a:off x="1143574" y="736665"/>
            <a:ext cx="445325" cy="204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>
              <a:lnSpc>
                <a:spcPts val="750"/>
              </a:lnSpc>
            </a:pPr>
            <a:endParaRPr sz="75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EFD57A8-C0AE-4E42-862E-BC8C2CB9F997}"/>
              </a:ext>
            </a:extLst>
          </p:cNvPr>
          <p:cNvGrpSpPr/>
          <p:nvPr/>
        </p:nvGrpSpPr>
        <p:grpSpPr>
          <a:xfrm>
            <a:off x="7497318" y="94143"/>
            <a:ext cx="1062094" cy="738314"/>
            <a:chOff x="1373955" y="224834"/>
            <a:chExt cx="1062094" cy="738314"/>
          </a:xfrm>
        </p:grpSpPr>
        <p:sp>
          <p:nvSpPr>
            <p:cNvPr id="27" name="object 27"/>
            <p:cNvSpPr/>
            <p:nvPr/>
          </p:nvSpPr>
          <p:spPr>
            <a:xfrm>
              <a:off x="1373955" y="225735"/>
              <a:ext cx="522179" cy="191794"/>
            </a:xfrm>
            <a:custGeom>
              <a:avLst/>
              <a:gdLst/>
              <a:ahLst/>
              <a:cxnLst/>
              <a:rect l="l" t="t" r="r" b="b"/>
              <a:pathLst>
                <a:path w="696239" h="255725">
                  <a:moveTo>
                    <a:pt x="59856" y="248007"/>
                  </a:moveTo>
                  <a:lnTo>
                    <a:pt x="0" y="255725"/>
                  </a:lnTo>
                  <a:lnTo>
                    <a:pt x="0" y="228469"/>
                  </a:lnTo>
                  <a:lnTo>
                    <a:pt x="23659" y="225959"/>
                  </a:lnTo>
                  <a:lnTo>
                    <a:pt x="40512" y="224172"/>
                  </a:lnTo>
                  <a:lnTo>
                    <a:pt x="60882" y="222012"/>
                  </a:lnTo>
                  <a:lnTo>
                    <a:pt x="84187" y="219541"/>
                  </a:lnTo>
                  <a:lnTo>
                    <a:pt x="109847" y="216820"/>
                  </a:lnTo>
                  <a:lnTo>
                    <a:pt x="137282" y="213911"/>
                  </a:lnTo>
                  <a:lnTo>
                    <a:pt x="165910" y="210876"/>
                  </a:lnTo>
                  <a:lnTo>
                    <a:pt x="195153" y="207776"/>
                  </a:lnTo>
                  <a:lnTo>
                    <a:pt x="224428" y="204674"/>
                  </a:lnTo>
                  <a:lnTo>
                    <a:pt x="253156" y="201630"/>
                  </a:lnTo>
                  <a:lnTo>
                    <a:pt x="280756" y="198706"/>
                  </a:lnTo>
                  <a:lnTo>
                    <a:pt x="306648" y="195964"/>
                  </a:lnTo>
                  <a:lnTo>
                    <a:pt x="330251" y="193466"/>
                  </a:lnTo>
                  <a:lnTo>
                    <a:pt x="350984" y="191272"/>
                  </a:lnTo>
                  <a:lnTo>
                    <a:pt x="368268" y="189446"/>
                  </a:lnTo>
                  <a:lnTo>
                    <a:pt x="381521" y="188048"/>
                  </a:lnTo>
                  <a:lnTo>
                    <a:pt x="393613" y="186783"/>
                  </a:lnTo>
                  <a:lnTo>
                    <a:pt x="403613" y="185748"/>
                  </a:lnTo>
                  <a:lnTo>
                    <a:pt x="416293" y="184360"/>
                  </a:lnTo>
                  <a:lnTo>
                    <a:pt x="428886" y="182775"/>
                  </a:lnTo>
                  <a:lnTo>
                    <a:pt x="440351" y="181059"/>
                  </a:lnTo>
                  <a:lnTo>
                    <a:pt x="453096" y="178789"/>
                  </a:lnTo>
                  <a:lnTo>
                    <a:pt x="465265" y="176275"/>
                  </a:lnTo>
                  <a:lnTo>
                    <a:pt x="476985" y="173556"/>
                  </a:lnTo>
                  <a:lnTo>
                    <a:pt x="497652" y="167701"/>
                  </a:lnTo>
                  <a:lnTo>
                    <a:pt x="509828" y="163510"/>
                  </a:lnTo>
                  <a:lnTo>
                    <a:pt x="521730" y="158840"/>
                  </a:lnTo>
                  <a:lnTo>
                    <a:pt x="533345" y="153696"/>
                  </a:lnTo>
                  <a:lnTo>
                    <a:pt x="544664" y="148084"/>
                  </a:lnTo>
                  <a:lnTo>
                    <a:pt x="555676" y="142010"/>
                  </a:lnTo>
                  <a:lnTo>
                    <a:pt x="566370" y="135478"/>
                  </a:lnTo>
                  <a:lnTo>
                    <a:pt x="575223" y="129536"/>
                  </a:lnTo>
                  <a:lnTo>
                    <a:pt x="585012" y="122446"/>
                  </a:lnTo>
                  <a:lnTo>
                    <a:pt x="594724" y="114863"/>
                  </a:lnTo>
                  <a:lnTo>
                    <a:pt x="604359" y="106794"/>
                  </a:lnTo>
                  <a:lnTo>
                    <a:pt x="613916" y="98242"/>
                  </a:lnTo>
                  <a:lnTo>
                    <a:pt x="623397" y="89213"/>
                  </a:lnTo>
                  <a:lnTo>
                    <a:pt x="632800" y="79712"/>
                  </a:lnTo>
                  <a:lnTo>
                    <a:pt x="642127" y="69743"/>
                  </a:lnTo>
                  <a:lnTo>
                    <a:pt x="649650" y="61339"/>
                  </a:lnTo>
                  <a:lnTo>
                    <a:pt x="657488" y="52112"/>
                  </a:lnTo>
                  <a:lnTo>
                    <a:pt x="665267" y="42486"/>
                  </a:lnTo>
                  <a:lnTo>
                    <a:pt x="673011" y="32462"/>
                  </a:lnTo>
                  <a:lnTo>
                    <a:pt x="680739" y="22039"/>
                  </a:lnTo>
                  <a:lnTo>
                    <a:pt x="688475" y="11218"/>
                  </a:lnTo>
                  <a:lnTo>
                    <a:pt x="696239" y="0"/>
                  </a:lnTo>
                  <a:lnTo>
                    <a:pt x="696239" y="10822"/>
                  </a:lnTo>
                  <a:lnTo>
                    <a:pt x="679405" y="35253"/>
                  </a:lnTo>
                  <a:lnTo>
                    <a:pt x="664240" y="56156"/>
                  </a:lnTo>
                  <a:lnTo>
                    <a:pt x="649342" y="74953"/>
                  </a:lnTo>
                  <a:lnTo>
                    <a:pt x="629448" y="97264"/>
                  </a:lnTo>
                  <a:lnTo>
                    <a:pt x="611224" y="115842"/>
                  </a:lnTo>
                  <a:lnTo>
                    <a:pt x="592637" y="132471"/>
                  </a:lnTo>
                  <a:lnTo>
                    <a:pt x="573585" y="146701"/>
                  </a:lnTo>
                  <a:lnTo>
                    <a:pt x="551872" y="160099"/>
                  </a:lnTo>
                  <a:lnTo>
                    <a:pt x="529278" y="171449"/>
                  </a:lnTo>
                  <a:lnTo>
                    <a:pt x="505494" y="181012"/>
                  </a:lnTo>
                  <a:lnTo>
                    <a:pt x="480593" y="188787"/>
                  </a:lnTo>
                  <a:lnTo>
                    <a:pt x="457303" y="194616"/>
                  </a:lnTo>
                  <a:lnTo>
                    <a:pt x="431291" y="199610"/>
                  </a:lnTo>
                  <a:lnTo>
                    <a:pt x="404866" y="203383"/>
                  </a:lnTo>
                  <a:lnTo>
                    <a:pt x="383359" y="206211"/>
                  </a:lnTo>
                  <a:lnTo>
                    <a:pt x="350904" y="210434"/>
                  </a:lnTo>
                  <a:lnTo>
                    <a:pt x="329763" y="213173"/>
                  </a:lnTo>
                  <a:lnTo>
                    <a:pt x="304914" y="216388"/>
                  </a:lnTo>
                  <a:lnTo>
                    <a:pt x="276035" y="220120"/>
                  </a:lnTo>
                  <a:lnTo>
                    <a:pt x="242801" y="224411"/>
                  </a:lnTo>
                  <a:lnTo>
                    <a:pt x="204890" y="229303"/>
                  </a:lnTo>
                  <a:lnTo>
                    <a:pt x="161978" y="234838"/>
                  </a:lnTo>
                  <a:lnTo>
                    <a:pt x="113741" y="241059"/>
                  </a:lnTo>
                  <a:lnTo>
                    <a:pt x="59856" y="24800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955" y="267821"/>
              <a:ext cx="522179" cy="177064"/>
            </a:xfrm>
            <a:custGeom>
              <a:avLst/>
              <a:gdLst/>
              <a:ahLst/>
              <a:cxnLst/>
              <a:rect l="l" t="t" r="r" b="b"/>
              <a:pathLst>
                <a:path w="696239" h="236085">
                  <a:moveTo>
                    <a:pt x="0" y="236085"/>
                  </a:moveTo>
                  <a:lnTo>
                    <a:pt x="0" y="209229"/>
                  </a:lnTo>
                  <a:lnTo>
                    <a:pt x="17979" y="207480"/>
                  </a:lnTo>
                  <a:lnTo>
                    <a:pt x="36078" y="205720"/>
                  </a:lnTo>
                  <a:lnTo>
                    <a:pt x="54293" y="203950"/>
                  </a:lnTo>
                  <a:lnTo>
                    <a:pt x="72617" y="202172"/>
                  </a:lnTo>
                  <a:lnTo>
                    <a:pt x="91044" y="200386"/>
                  </a:lnTo>
                  <a:lnTo>
                    <a:pt x="109569" y="198595"/>
                  </a:lnTo>
                  <a:lnTo>
                    <a:pt x="128186" y="196798"/>
                  </a:lnTo>
                  <a:lnTo>
                    <a:pt x="146889" y="194998"/>
                  </a:lnTo>
                  <a:lnTo>
                    <a:pt x="165672" y="193196"/>
                  </a:lnTo>
                  <a:lnTo>
                    <a:pt x="184531" y="191393"/>
                  </a:lnTo>
                  <a:lnTo>
                    <a:pt x="203459" y="189589"/>
                  </a:lnTo>
                  <a:lnTo>
                    <a:pt x="222450" y="187787"/>
                  </a:lnTo>
                  <a:lnTo>
                    <a:pt x="241499" y="185987"/>
                  </a:lnTo>
                  <a:lnTo>
                    <a:pt x="260599" y="184191"/>
                  </a:lnTo>
                  <a:lnTo>
                    <a:pt x="279746" y="182399"/>
                  </a:lnTo>
                  <a:lnTo>
                    <a:pt x="298934" y="180614"/>
                  </a:lnTo>
                  <a:lnTo>
                    <a:pt x="318157" y="178835"/>
                  </a:lnTo>
                  <a:lnTo>
                    <a:pt x="337409" y="177066"/>
                  </a:lnTo>
                  <a:lnTo>
                    <a:pt x="356684" y="175305"/>
                  </a:lnTo>
                  <a:lnTo>
                    <a:pt x="375977" y="173556"/>
                  </a:lnTo>
                  <a:lnTo>
                    <a:pt x="387601" y="172754"/>
                  </a:lnTo>
                  <a:lnTo>
                    <a:pt x="393212" y="172354"/>
                  </a:lnTo>
                  <a:lnTo>
                    <a:pt x="399529" y="171668"/>
                  </a:lnTo>
                  <a:lnTo>
                    <a:pt x="412088" y="170446"/>
                  </a:lnTo>
                  <a:lnTo>
                    <a:pt x="424878" y="169147"/>
                  </a:lnTo>
                  <a:lnTo>
                    <a:pt x="435742" y="168030"/>
                  </a:lnTo>
                  <a:lnTo>
                    <a:pt x="448666" y="166330"/>
                  </a:lnTo>
                  <a:lnTo>
                    <a:pt x="460915" y="164298"/>
                  </a:lnTo>
                  <a:lnTo>
                    <a:pt x="472576" y="161932"/>
                  </a:lnTo>
                  <a:lnTo>
                    <a:pt x="492675" y="157391"/>
                  </a:lnTo>
                  <a:lnTo>
                    <a:pt x="505258" y="153841"/>
                  </a:lnTo>
                  <a:lnTo>
                    <a:pt x="517503" y="149826"/>
                  </a:lnTo>
                  <a:lnTo>
                    <a:pt x="529392" y="145365"/>
                  </a:lnTo>
                  <a:lnTo>
                    <a:pt x="540910" y="140473"/>
                  </a:lnTo>
                  <a:lnTo>
                    <a:pt x="552039" y="135168"/>
                  </a:lnTo>
                  <a:lnTo>
                    <a:pt x="562763" y="129465"/>
                  </a:lnTo>
                  <a:lnTo>
                    <a:pt x="580176" y="118521"/>
                  </a:lnTo>
                  <a:lnTo>
                    <a:pt x="590158" y="111468"/>
                  </a:lnTo>
                  <a:lnTo>
                    <a:pt x="600138" y="103857"/>
                  </a:lnTo>
                  <a:lnTo>
                    <a:pt x="610100" y="95703"/>
                  </a:lnTo>
                  <a:lnTo>
                    <a:pt x="620028" y="87022"/>
                  </a:lnTo>
                  <a:lnTo>
                    <a:pt x="629907" y="77829"/>
                  </a:lnTo>
                  <a:lnTo>
                    <a:pt x="639722" y="68139"/>
                  </a:lnTo>
                  <a:lnTo>
                    <a:pt x="647428" y="59913"/>
                  </a:lnTo>
                  <a:lnTo>
                    <a:pt x="655387" y="51035"/>
                  </a:lnTo>
                  <a:lnTo>
                    <a:pt x="663388" y="41732"/>
                  </a:lnTo>
                  <a:lnTo>
                    <a:pt x="671453" y="31992"/>
                  </a:lnTo>
                  <a:lnTo>
                    <a:pt x="679602" y="21799"/>
                  </a:lnTo>
                  <a:lnTo>
                    <a:pt x="687857" y="11140"/>
                  </a:lnTo>
                  <a:lnTo>
                    <a:pt x="696239" y="0"/>
                  </a:lnTo>
                  <a:lnTo>
                    <a:pt x="696239" y="10020"/>
                  </a:lnTo>
                  <a:lnTo>
                    <a:pt x="684938" y="25592"/>
                  </a:lnTo>
                  <a:lnTo>
                    <a:pt x="677003" y="36282"/>
                  </a:lnTo>
                  <a:lnTo>
                    <a:pt x="669035" y="46720"/>
                  </a:lnTo>
                  <a:lnTo>
                    <a:pt x="661113" y="56709"/>
                  </a:lnTo>
                  <a:lnTo>
                    <a:pt x="653320" y="66052"/>
                  </a:lnTo>
                  <a:lnTo>
                    <a:pt x="645734" y="74553"/>
                  </a:lnTo>
                  <a:lnTo>
                    <a:pt x="636291" y="84579"/>
                  </a:lnTo>
                  <a:lnTo>
                    <a:pt x="626820" y="94268"/>
                  </a:lnTo>
                  <a:lnTo>
                    <a:pt x="617397" y="103458"/>
                  </a:lnTo>
                  <a:lnTo>
                    <a:pt x="607969" y="112124"/>
                  </a:lnTo>
                  <a:lnTo>
                    <a:pt x="598485" y="120244"/>
                  </a:lnTo>
                  <a:lnTo>
                    <a:pt x="588893" y="127794"/>
                  </a:lnTo>
                  <a:lnTo>
                    <a:pt x="579140" y="134750"/>
                  </a:lnTo>
                  <a:lnTo>
                    <a:pt x="569176" y="141089"/>
                  </a:lnTo>
                  <a:lnTo>
                    <a:pt x="559741" y="146521"/>
                  </a:lnTo>
                  <a:lnTo>
                    <a:pt x="548812" y="152218"/>
                  </a:lnTo>
                  <a:lnTo>
                    <a:pt x="537495" y="157510"/>
                  </a:lnTo>
                  <a:lnTo>
                    <a:pt x="525810" y="162388"/>
                  </a:lnTo>
                  <a:lnTo>
                    <a:pt x="513777" y="166843"/>
                  </a:lnTo>
                  <a:lnTo>
                    <a:pt x="501415" y="170863"/>
                  </a:lnTo>
                  <a:lnTo>
                    <a:pt x="488744" y="174440"/>
                  </a:lnTo>
                  <a:lnTo>
                    <a:pt x="475783" y="177564"/>
                  </a:lnTo>
                  <a:lnTo>
                    <a:pt x="464914" y="180022"/>
                  </a:lnTo>
                  <a:lnTo>
                    <a:pt x="452835" y="182362"/>
                  </a:lnTo>
                  <a:lnTo>
                    <a:pt x="440063" y="184469"/>
                  </a:lnTo>
                  <a:lnTo>
                    <a:pt x="426481" y="186382"/>
                  </a:lnTo>
                  <a:lnTo>
                    <a:pt x="407833" y="188534"/>
                  </a:lnTo>
                  <a:lnTo>
                    <a:pt x="395216" y="189990"/>
                  </a:lnTo>
                  <a:lnTo>
                    <a:pt x="389204" y="190391"/>
                  </a:lnTo>
                  <a:lnTo>
                    <a:pt x="383592" y="191192"/>
                  </a:lnTo>
                  <a:lnTo>
                    <a:pt x="377981" y="191994"/>
                  </a:lnTo>
                  <a:lnTo>
                    <a:pt x="358682" y="194164"/>
                  </a:lnTo>
                  <a:lnTo>
                    <a:pt x="339389" y="196345"/>
                  </a:lnTo>
                  <a:lnTo>
                    <a:pt x="320108" y="198536"/>
                  </a:lnTo>
                  <a:lnTo>
                    <a:pt x="300845" y="200735"/>
                  </a:lnTo>
                  <a:lnTo>
                    <a:pt x="281607" y="202941"/>
                  </a:lnTo>
                  <a:lnTo>
                    <a:pt x="262398" y="205154"/>
                  </a:lnTo>
                  <a:lnTo>
                    <a:pt x="243225" y="207371"/>
                  </a:lnTo>
                  <a:lnTo>
                    <a:pt x="224095" y="209592"/>
                  </a:lnTo>
                  <a:lnTo>
                    <a:pt x="205012" y="211815"/>
                  </a:lnTo>
                  <a:lnTo>
                    <a:pt x="185984" y="214039"/>
                  </a:lnTo>
                  <a:lnTo>
                    <a:pt x="167016" y="216264"/>
                  </a:lnTo>
                  <a:lnTo>
                    <a:pt x="148114" y="218487"/>
                  </a:lnTo>
                  <a:lnTo>
                    <a:pt x="129284" y="220708"/>
                  </a:lnTo>
                  <a:lnTo>
                    <a:pt x="110532" y="222925"/>
                  </a:lnTo>
                  <a:lnTo>
                    <a:pt x="91864" y="225137"/>
                  </a:lnTo>
                  <a:lnTo>
                    <a:pt x="73287" y="227343"/>
                  </a:lnTo>
                  <a:lnTo>
                    <a:pt x="54806" y="229542"/>
                  </a:lnTo>
                  <a:lnTo>
                    <a:pt x="36427" y="231733"/>
                  </a:lnTo>
                  <a:lnTo>
                    <a:pt x="18156" y="233914"/>
                  </a:lnTo>
                  <a:lnTo>
                    <a:pt x="0" y="23608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3955" y="311109"/>
              <a:ext cx="522179" cy="160830"/>
            </a:xfrm>
            <a:custGeom>
              <a:avLst/>
              <a:gdLst/>
              <a:ahLst/>
              <a:cxnLst/>
              <a:rect l="l" t="t" r="r" b="b"/>
              <a:pathLst>
                <a:path w="696239" h="214440">
                  <a:moveTo>
                    <a:pt x="0" y="214440"/>
                  </a:moveTo>
                  <a:lnTo>
                    <a:pt x="0" y="187184"/>
                  </a:lnTo>
                  <a:lnTo>
                    <a:pt x="418464" y="153114"/>
                  </a:lnTo>
                  <a:lnTo>
                    <a:pt x="428854" y="152099"/>
                  </a:lnTo>
                  <a:lnTo>
                    <a:pt x="441915" y="150604"/>
                  </a:lnTo>
                  <a:lnTo>
                    <a:pt x="454203" y="148938"/>
                  </a:lnTo>
                  <a:lnTo>
                    <a:pt x="465762" y="147102"/>
                  </a:lnTo>
                  <a:lnTo>
                    <a:pt x="485663" y="143390"/>
                  </a:lnTo>
                  <a:lnTo>
                    <a:pt x="498527" y="140436"/>
                  </a:lnTo>
                  <a:lnTo>
                    <a:pt x="510946" y="137109"/>
                  </a:lnTo>
                  <a:lnTo>
                    <a:pt x="522949" y="133398"/>
                  </a:lnTo>
                  <a:lnTo>
                    <a:pt x="534565" y="129291"/>
                  </a:lnTo>
                  <a:lnTo>
                    <a:pt x="545823" y="124778"/>
                  </a:lnTo>
                  <a:lnTo>
                    <a:pt x="556750" y="119846"/>
                  </a:lnTo>
                  <a:lnTo>
                    <a:pt x="573693" y="110849"/>
                  </a:lnTo>
                  <a:lnTo>
                    <a:pt x="584259" y="104553"/>
                  </a:lnTo>
                  <a:lnTo>
                    <a:pt x="594781" y="97729"/>
                  </a:lnTo>
                  <a:lnTo>
                    <a:pt x="605244" y="90366"/>
                  </a:lnTo>
                  <a:lnTo>
                    <a:pt x="615632" y="82453"/>
                  </a:lnTo>
                  <a:lnTo>
                    <a:pt x="625927" y="73979"/>
                  </a:lnTo>
                  <a:lnTo>
                    <a:pt x="636114" y="64933"/>
                  </a:lnTo>
                  <a:lnTo>
                    <a:pt x="644304" y="57226"/>
                  </a:lnTo>
                  <a:lnTo>
                    <a:pt x="652783" y="48855"/>
                  </a:lnTo>
                  <a:lnTo>
                    <a:pt x="661305" y="40046"/>
                  </a:lnTo>
                  <a:lnTo>
                    <a:pt x="669890" y="30777"/>
                  </a:lnTo>
                  <a:lnTo>
                    <a:pt x="678560" y="21027"/>
                  </a:lnTo>
                  <a:lnTo>
                    <a:pt x="687336" y="10775"/>
                  </a:lnTo>
                  <a:lnTo>
                    <a:pt x="696239" y="0"/>
                  </a:lnTo>
                  <a:lnTo>
                    <a:pt x="696239" y="8818"/>
                  </a:lnTo>
                  <a:lnTo>
                    <a:pt x="693568" y="12145"/>
                  </a:lnTo>
                  <a:lnTo>
                    <a:pt x="685129" y="22679"/>
                  </a:lnTo>
                  <a:lnTo>
                    <a:pt x="676821" y="32966"/>
                  </a:lnTo>
                  <a:lnTo>
                    <a:pt x="668605" y="42912"/>
                  </a:lnTo>
                  <a:lnTo>
                    <a:pt x="660444" y="52421"/>
                  </a:lnTo>
                  <a:lnTo>
                    <a:pt x="652298" y="61396"/>
                  </a:lnTo>
                  <a:lnTo>
                    <a:pt x="644131" y="69743"/>
                  </a:lnTo>
                  <a:lnTo>
                    <a:pt x="633548" y="79651"/>
                  </a:lnTo>
                  <a:lnTo>
                    <a:pt x="623667" y="88526"/>
                  </a:lnTo>
                  <a:lnTo>
                    <a:pt x="613666" y="97073"/>
                  </a:lnTo>
                  <a:lnTo>
                    <a:pt x="603561" y="105205"/>
                  </a:lnTo>
                  <a:lnTo>
                    <a:pt x="593364" y="112838"/>
                  </a:lnTo>
                  <a:lnTo>
                    <a:pt x="583090" y="119884"/>
                  </a:lnTo>
                  <a:lnTo>
                    <a:pt x="572751" y="126257"/>
                  </a:lnTo>
                  <a:lnTo>
                    <a:pt x="562362" y="131870"/>
                  </a:lnTo>
                  <a:lnTo>
                    <a:pt x="543117" y="140861"/>
                  </a:lnTo>
                  <a:lnTo>
                    <a:pt x="531745" y="145396"/>
                  </a:lnTo>
                  <a:lnTo>
                    <a:pt x="519972" y="149562"/>
                  </a:lnTo>
                  <a:lnTo>
                    <a:pt x="507784" y="153368"/>
                  </a:lnTo>
                  <a:lnTo>
                    <a:pt x="495164" y="156825"/>
                  </a:lnTo>
                  <a:lnTo>
                    <a:pt x="482097" y="159944"/>
                  </a:lnTo>
                  <a:lnTo>
                    <a:pt x="468568" y="162734"/>
                  </a:lnTo>
                  <a:lnTo>
                    <a:pt x="446541" y="166512"/>
                  </a:lnTo>
                  <a:lnTo>
                    <a:pt x="433687" y="168311"/>
                  </a:lnTo>
                  <a:lnTo>
                    <a:pt x="420068" y="169949"/>
                  </a:lnTo>
                  <a:lnTo>
                    <a:pt x="371968" y="175159"/>
                  </a:lnTo>
                  <a:lnTo>
                    <a:pt x="0" y="21444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3955" y="396185"/>
              <a:ext cx="522179" cy="130468"/>
            </a:xfrm>
            <a:custGeom>
              <a:avLst/>
              <a:gdLst/>
              <a:ahLst/>
              <a:cxnLst/>
              <a:rect l="l" t="t" r="r" b="b"/>
              <a:pathLst>
                <a:path w="696239" h="173957">
                  <a:moveTo>
                    <a:pt x="0" y="173957"/>
                  </a:moveTo>
                  <a:lnTo>
                    <a:pt x="0" y="146701"/>
                  </a:lnTo>
                  <a:lnTo>
                    <a:pt x="174761" y="135077"/>
                  </a:lnTo>
                  <a:lnTo>
                    <a:pt x="186147" y="134356"/>
                  </a:lnTo>
                  <a:lnTo>
                    <a:pt x="198863" y="133549"/>
                  </a:lnTo>
                  <a:lnTo>
                    <a:pt x="211554" y="132744"/>
                  </a:lnTo>
                  <a:lnTo>
                    <a:pt x="224226" y="131941"/>
                  </a:lnTo>
                  <a:lnTo>
                    <a:pt x="236882" y="131140"/>
                  </a:lnTo>
                  <a:lnTo>
                    <a:pt x="249527" y="130344"/>
                  </a:lnTo>
                  <a:lnTo>
                    <a:pt x="262165" y="129551"/>
                  </a:lnTo>
                  <a:lnTo>
                    <a:pt x="274801" y="128764"/>
                  </a:lnTo>
                  <a:lnTo>
                    <a:pt x="287439" y="127982"/>
                  </a:lnTo>
                  <a:lnTo>
                    <a:pt x="300083" y="127207"/>
                  </a:lnTo>
                  <a:lnTo>
                    <a:pt x="312738" y="126439"/>
                  </a:lnTo>
                  <a:lnTo>
                    <a:pt x="325407" y="125679"/>
                  </a:lnTo>
                  <a:lnTo>
                    <a:pt x="338097" y="124927"/>
                  </a:lnTo>
                  <a:lnTo>
                    <a:pt x="350810" y="124185"/>
                  </a:lnTo>
                  <a:lnTo>
                    <a:pt x="363551" y="123453"/>
                  </a:lnTo>
                  <a:lnTo>
                    <a:pt x="368584" y="123082"/>
                  </a:lnTo>
                  <a:lnTo>
                    <a:pt x="381177" y="122379"/>
                  </a:lnTo>
                  <a:lnTo>
                    <a:pt x="394014" y="121850"/>
                  </a:lnTo>
                  <a:lnTo>
                    <a:pt x="406591" y="121123"/>
                  </a:lnTo>
                  <a:lnTo>
                    <a:pt x="419298" y="120356"/>
                  </a:lnTo>
                  <a:lnTo>
                    <a:pt x="432045" y="119513"/>
                  </a:lnTo>
                  <a:lnTo>
                    <a:pt x="444752" y="118554"/>
                  </a:lnTo>
                  <a:lnTo>
                    <a:pt x="457345" y="117441"/>
                  </a:lnTo>
                  <a:lnTo>
                    <a:pt x="463806" y="116698"/>
                  </a:lnTo>
                  <a:lnTo>
                    <a:pt x="478181" y="114412"/>
                  </a:lnTo>
                  <a:lnTo>
                    <a:pt x="490863" y="111443"/>
                  </a:lnTo>
                  <a:lnTo>
                    <a:pt x="502353" y="107764"/>
                  </a:lnTo>
                  <a:lnTo>
                    <a:pt x="513155" y="103346"/>
                  </a:lnTo>
                  <a:lnTo>
                    <a:pt x="523771" y="98164"/>
                  </a:lnTo>
                  <a:lnTo>
                    <a:pt x="534705" y="92189"/>
                  </a:lnTo>
                  <a:lnTo>
                    <a:pt x="539990" y="89564"/>
                  </a:lnTo>
                  <a:lnTo>
                    <a:pt x="549899" y="85466"/>
                  </a:lnTo>
                  <a:lnTo>
                    <a:pt x="561321" y="81337"/>
                  </a:lnTo>
                  <a:lnTo>
                    <a:pt x="573802" y="77082"/>
                  </a:lnTo>
                  <a:lnTo>
                    <a:pt x="586884" y="72603"/>
                  </a:lnTo>
                  <a:lnTo>
                    <a:pt x="600113" y="67803"/>
                  </a:lnTo>
                  <a:lnTo>
                    <a:pt x="613031" y="62584"/>
                  </a:lnTo>
                  <a:lnTo>
                    <a:pt x="625184" y="56850"/>
                  </a:lnTo>
                  <a:lnTo>
                    <a:pt x="636114" y="50503"/>
                  </a:lnTo>
                  <a:lnTo>
                    <a:pt x="649208" y="41605"/>
                  </a:lnTo>
                  <a:lnTo>
                    <a:pt x="658891" y="34289"/>
                  </a:lnTo>
                  <a:lnTo>
                    <a:pt x="667886" y="26806"/>
                  </a:lnTo>
                  <a:lnTo>
                    <a:pt x="676743" y="18821"/>
                  </a:lnTo>
                  <a:lnTo>
                    <a:pt x="686011" y="9997"/>
                  </a:lnTo>
                  <a:lnTo>
                    <a:pt x="696239" y="0"/>
                  </a:lnTo>
                  <a:lnTo>
                    <a:pt x="696239" y="9619"/>
                  </a:lnTo>
                  <a:lnTo>
                    <a:pt x="684594" y="21473"/>
                  </a:lnTo>
                  <a:lnTo>
                    <a:pt x="674195" y="31470"/>
                  </a:lnTo>
                  <a:lnTo>
                    <a:pt x="662077" y="42612"/>
                  </a:lnTo>
                  <a:lnTo>
                    <a:pt x="649298" y="53648"/>
                  </a:lnTo>
                  <a:lnTo>
                    <a:pt x="636916" y="63330"/>
                  </a:lnTo>
                  <a:lnTo>
                    <a:pt x="619325" y="75639"/>
                  </a:lnTo>
                  <a:lnTo>
                    <a:pt x="608446" y="82742"/>
                  </a:lnTo>
                  <a:lnTo>
                    <a:pt x="597524" y="89414"/>
                  </a:lnTo>
                  <a:lnTo>
                    <a:pt x="586525" y="95616"/>
                  </a:lnTo>
                  <a:lnTo>
                    <a:pt x="575417" y="101312"/>
                  </a:lnTo>
                  <a:lnTo>
                    <a:pt x="564167" y="106461"/>
                  </a:lnTo>
                  <a:lnTo>
                    <a:pt x="552742" y="111028"/>
                  </a:lnTo>
                  <a:lnTo>
                    <a:pt x="535479" y="117061"/>
                  </a:lnTo>
                  <a:lnTo>
                    <a:pt x="523904" y="120518"/>
                  </a:lnTo>
                  <a:lnTo>
                    <a:pt x="511921" y="123652"/>
                  </a:lnTo>
                  <a:lnTo>
                    <a:pt x="499502" y="126469"/>
                  </a:lnTo>
                  <a:lnTo>
                    <a:pt x="486619" y="128975"/>
                  </a:lnTo>
                  <a:lnTo>
                    <a:pt x="473244" y="131174"/>
                  </a:lnTo>
                  <a:lnTo>
                    <a:pt x="459349" y="133073"/>
                  </a:lnTo>
                  <a:lnTo>
                    <a:pt x="438555" y="135493"/>
                  </a:lnTo>
                  <a:lnTo>
                    <a:pt x="425666" y="136671"/>
                  </a:lnTo>
                  <a:lnTo>
                    <a:pt x="411650" y="137883"/>
                  </a:lnTo>
                  <a:lnTo>
                    <a:pt x="364753" y="141490"/>
                  </a:lnTo>
                  <a:lnTo>
                    <a:pt x="353486" y="142401"/>
                  </a:lnTo>
                  <a:lnTo>
                    <a:pt x="340349" y="143480"/>
                  </a:lnTo>
                  <a:lnTo>
                    <a:pt x="327216" y="144575"/>
                  </a:lnTo>
                  <a:lnTo>
                    <a:pt x="314104" y="145684"/>
                  </a:lnTo>
                  <a:lnTo>
                    <a:pt x="301033" y="146803"/>
                  </a:lnTo>
                  <a:lnTo>
                    <a:pt x="288022" y="147929"/>
                  </a:lnTo>
                  <a:lnTo>
                    <a:pt x="275090" y="149061"/>
                  </a:lnTo>
                  <a:lnTo>
                    <a:pt x="262256" y="150193"/>
                  </a:lnTo>
                  <a:lnTo>
                    <a:pt x="249539" y="151325"/>
                  </a:lnTo>
                  <a:lnTo>
                    <a:pt x="236958" y="152452"/>
                  </a:lnTo>
                  <a:lnTo>
                    <a:pt x="224533" y="153573"/>
                  </a:lnTo>
                  <a:lnTo>
                    <a:pt x="212282" y="154683"/>
                  </a:lnTo>
                  <a:lnTo>
                    <a:pt x="200224" y="155780"/>
                  </a:lnTo>
                  <a:lnTo>
                    <a:pt x="188379" y="156861"/>
                  </a:lnTo>
                  <a:lnTo>
                    <a:pt x="176765" y="157924"/>
                  </a:lnTo>
                  <a:lnTo>
                    <a:pt x="0" y="17395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373955" y="447589"/>
              <a:ext cx="522179" cy="106118"/>
            </a:xfrm>
            <a:custGeom>
              <a:avLst/>
              <a:gdLst/>
              <a:ahLst/>
              <a:cxnLst/>
              <a:rect l="l" t="t" r="r" b="b"/>
              <a:pathLst>
                <a:path w="696239" h="141490">
                  <a:moveTo>
                    <a:pt x="0" y="141490"/>
                  </a:moveTo>
                  <a:lnTo>
                    <a:pt x="0" y="114234"/>
                  </a:lnTo>
                  <a:lnTo>
                    <a:pt x="19033" y="113218"/>
                  </a:lnTo>
                  <a:lnTo>
                    <a:pt x="37902" y="112214"/>
                  </a:lnTo>
                  <a:lnTo>
                    <a:pt x="56614" y="111222"/>
                  </a:lnTo>
                  <a:lnTo>
                    <a:pt x="75179" y="110242"/>
                  </a:lnTo>
                  <a:lnTo>
                    <a:pt x="93605" y="109274"/>
                  </a:lnTo>
                  <a:lnTo>
                    <a:pt x="111903" y="108318"/>
                  </a:lnTo>
                  <a:lnTo>
                    <a:pt x="130080" y="107374"/>
                  </a:lnTo>
                  <a:lnTo>
                    <a:pt x="148146" y="106442"/>
                  </a:lnTo>
                  <a:lnTo>
                    <a:pt x="166109" y="105522"/>
                  </a:lnTo>
                  <a:lnTo>
                    <a:pt x="183980" y="104614"/>
                  </a:lnTo>
                  <a:lnTo>
                    <a:pt x="201766" y="103719"/>
                  </a:lnTo>
                  <a:lnTo>
                    <a:pt x="219477" y="102835"/>
                  </a:lnTo>
                  <a:lnTo>
                    <a:pt x="237122" y="101963"/>
                  </a:lnTo>
                  <a:lnTo>
                    <a:pt x="254710" y="101103"/>
                  </a:lnTo>
                  <a:lnTo>
                    <a:pt x="272250" y="100255"/>
                  </a:lnTo>
                  <a:lnTo>
                    <a:pt x="289750" y="99420"/>
                  </a:lnTo>
                  <a:lnTo>
                    <a:pt x="307221" y="98596"/>
                  </a:lnTo>
                  <a:lnTo>
                    <a:pt x="324671" y="97784"/>
                  </a:lnTo>
                  <a:lnTo>
                    <a:pt x="342108" y="96985"/>
                  </a:lnTo>
                  <a:lnTo>
                    <a:pt x="359543" y="96197"/>
                  </a:lnTo>
                  <a:lnTo>
                    <a:pt x="406440" y="94193"/>
                  </a:lnTo>
                  <a:lnTo>
                    <a:pt x="415659" y="93753"/>
                  </a:lnTo>
                  <a:lnTo>
                    <a:pt x="428783" y="93062"/>
                  </a:lnTo>
                  <a:lnTo>
                    <a:pt x="441176" y="92290"/>
                  </a:lnTo>
                  <a:lnTo>
                    <a:pt x="452936" y="91387"/>
                  </a:lnTo>
                  <a:lnTo>
                    <a:pt x="470655" y="89515"/>
                  </a:lnTo>
                  <a:lnTo>
                    <a:pt x="484004" y="87779"/>
                  </a:lnTo>
                  <a:lnTo>
                    <a:pt x="496881" y="85802"/>
                  </a:lnTo>
                  <a:lnTo>
                    <a:pt x="509299" y="83577"/>
                  </a:lnTo>
                  <a:lnTo>
                    <a:pt x="521270" y="81098"/>
                  </a:lnTo>
                  <a:lnTo>
                    <a:pt x="532808" y="78360"/>
                  </a:lnTo>
                  <a:lnTo>
                    <a:pt x="543924" y="75354"/>
                  </a:lnTo>
                  <a:lnTo>
                    <a:pt x="559206" y="70475"/>
                  </a:lnTo>
                  <a:lnTo>
                    <a:pt x="570980" y="66140"/>
                  </a:lnTo>
                  <a:lnTo>
                    <a:pt x="582681" y="61337"/>
                  </a:lnTo>
                  <a:lnTo>
                    <a:pt x="594296" y="56076"/>
                  </a:lnTo>
                  <a:lnTo>
                    <a:pt x="605812" y="50371"/>
                  </a:lnTo>
                  <a:lnTo>
                    <a:pt x="617217" y="44234"/>
                  </a:lnTo>
                  <a:lnTo>
                    <a:pt x="628499" y="37677"/>
                  </a:lnTo>
                  <a:lnTo>
                    <a:pt x="629619" y="37012"/>
                  </a:lnTo>
                  <a:lnTo>
                    <a:pt x="640497" y="31223"/>
                  </a:lnTo>
                  <a:lnTo>
                    <a:pt x="651450" y="26143"/>
                  </a:lnTo>
                  <a:lnTo>
                    <a:pt x="662491" y="21125"/>
                  </a:lnTo>
                  <a:lnTo>
                    <a:pt x="673629" y="15526"/>
                  </a:lnTo>
                  <a:lnTo>
                    <a:pt x="684874" y="8699"/>
                  </a:lnTo>
                  <a:lnTo>
                    <a:pt x="696239" y="0"/>
                  </a:lnTo>
                  <a:lnTo>
                    <a:pt x="696239" y="801"/>
                  </a:lnTo>
                  <a:lnTo>
                    <a:pt x="684733" y="10539"/>
                  </a:lnTo>
                  <a:lnTo>
                    <a:pt x="674482" y="18790"/>
                  </a:lnTo>
                  <a:lnTo>
                    <a:pt x="664315" y="26570"/>
                  </a:lnTo>
                  <a:lnTo>
                    <a:pt x="654212" y="33901"/>
                  </a:lnTo>
                  <a:lnTo>
                    <a:pt x="644150" y="40802"/>
                  </a:lnTo>
                  <a:lnTo>
                    <a:pt x="634110" y="47297"/>
                  </a:lnTo>
                  <a:lnTo>
                    <a:pt x="617021" y="57637"/>
                  </a:lnTo>
                  <a:lnTo>
                    <a:pt x="605757" y="63842"/>
                  </a:lnTo>
                  <a:lnTo>
                    <a:pt x="594366" y="69624"/>
                  </a:lnTo>
                  <a:lnTo>
                    <a:pt x="582847" y="74966"/>
                  </a:lnTo>
                  <a:lnTo>
                    <a:pt x="571202" y="79851"/>
                  </a:lnTo>
                  <a:lnTo>
                    <a:pt x="559430" y="84261"/>
                  </a:lnTo>
                  <a:lnTo>
                    <a:pt x="547531" y="88181"/>
                  </a:lnTo>
                  <a:lnTo>
                    <a:pt x="531047" y="93069"/>
                  </a:lnTo>
                  <a:lnTo>
                    <a:pt x="519376" y="96038"/>
                  </a:lnTo>
                  <a:lnTo>
                    <a:pt x="507305" y="98735"/>
                  </a:lnTo>
                  <a:lnTo>
                    <a:pt x="494808" y="101169"/>
                  </a:lnTo>
                  <a:lnTo>
                    <a:pt x="481864" y="103354"/>
                  </a:lnTo>
                  <a:lnTo>
                    <a:pt x="468448" y="105300"/>
                  </a:lnTo>
                  <a:lnTo>
                    <a:pt x="454539" y="107019"/>
                  </a:lnTo>
                  <a:lnTo>
                    <a:pt x="434032" y="109036"/>
                  </a:lnTo>
                  <a:lnTo>
                    <a:pt x="421147" y="110055"/>
                  </a:lnTo>
                  <a:lnTo>
                    <a:pt x="407241" y="111028"/>
                  </a:lnTo>
                  <a:lnTo>
                    <a:pt x="360745" y="114234"/>
                  </a:lnTo>
                  <a:lnTo>
                    <a:pt x="342828" y="115503"/>
                  </a:lnTo>
                  <a:lnTo>
                    <a:pt x="324909" y="116783"/>
                  </a:lnTo>
                  <a:lnTo>
                    <a:pt x="306986" y="118075"/>
                  </a:lnTo>
                  <a:lnTo>
                    <a:pt x="289058" y="119378"/>
                  </a:lnTo>
                  <a:lnTo>
                    <a:pt x="271122" y="120691"/>
                  </a:lnTo>
                  <a:lnTo>
                    <a:pt x="253178" y="122015"/>
                  </a:lnTo>
                  <a:lnTo>
                    <a:pt x="235223" y="123350"/>
                  </a:lnTo>
                  <a:lnTo>
                    <a:pt x="217255" y="124694"/>
                  </a:lnTo>
                  <a:lnTo>
                    <a:pt x="199273" y="126048"/>
                  </a:lnTo>
                  <a:lnTo>
                    <a:pt x="181274" y="127411"/>
                  </a:lnTo>
                  <a:lnTo>
                    <a:pt x="163258" y="128784"/>
                  </a:lnTo>
                  <a:lnTo>
                    <a:pt x="145221" y="130165"/>
                  </a:lnTo>
                  <a:lnTo>
                    <a:pt x="127163" y="131554"/>
                  </a:lnTo>
                  <a:lnTo>
                    <a:pt x="109082" y="132951"/>
                  </a:lnTo>
                  <a:lnTo>
                    <a:pt x="90975" y="134357"/>
                  </a:lnTo>
                  <a:lnTo>
                    <a:pt x="72841" y="135770"/>
                  </a:lnTo>
                  <a:lnTo>
                    <a:pt x="54679" y="137190"/>
                  </a:lnTo>
                  <a:lnTo>
                    <a:pt x="36485" y="138617"/>
                  </a:lnTo>
                  <a:lnTo>
                    <a:pt x="18260" y="140050"/>
                  </a:lnTo>
                  <a:lnTo>
                    <a:pt x="0" y="14149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3955" y="481860"/>
              <a:ext cx="522179" cy="99504"/>
            </a:xfrm>
            <a:custGeom>
              <a:avLst/>
              <a:gdLst/>
              <a:ahLst/>
              <a:cxnLst/>
              <a:rect l="l" t="t" r="r" b="b"/>
              <a:pathLst>
                <a:path w="696239" h="132672">
                  <a:moveTo>
                    <a:pt x="0" y="132672"/>
                  </a:moveTo>
                  <a:lnTo>
                    <a:pt x="0" y="105416"/>
                  </a:lnTo>
                  <a:lnTo>
                    <a:pt x="18136" y="104637"/>
                  </a:lnTo>
                  <a:lnTo>
                    <a:pt x="36232" y="103865"/>
                  </a:lnTo>
                  <a:lnTo>
                    <a:pt x="54288" y="103098"/>
                  </a:lnTo>
                  <a:lnTo>
                    <a:pt x="72306" y="102338"/>
                  </a:lnTo>
                  <a:lnTo>
                    <a:pt x="90286" y="101583"/>
                  </a:lnTo>
                  <a:lnTo>
                    <a:pt x="108230" y="100835"/>
                  </a:lnTo>
                  <a:lnTo>
                    <a:pt x="126140" y="100092"/>
                  </a:lnTo>
                  <a:lnTo>
                    <a:pt x="144016" y="99356"/>
                  </a:lnTo>
                  <a:lnTo>
                    <a:pt x="161859" y="98625"/>
                  </a:lnTo>
                  <a:lnTo>
                    <a:pt x="179671" y="97901"/>
                  </a:lnTo>
                  <a:lnTo>
                    <a:pt x="197453" y="97182"/>
                  </a:lnTo>
                  <a:lnTo>
                    <a:pt x="215206" y="96470"/>
                  </a:lnTo>
                  <a:lnTo>
                    <a:pt x="232931" y="95763"/>
                  </a:lnTo>
                  <a:lnTo>
                    <a:pt x="250630" y="95063"/>
                  </a:lnTo>
                  <a:lnTo>
                    <a:pt x="268304" y="94368"/>
                  </a:lnTo>
                  <a:lnTo>
                    <a:pt x="285954" y="93680"/>
                  </a:lnTo>
                  <a:lnTo>
                    <a:pt x="303581" y="92998"/>
                  </a:lnTo>
                  <a:lnTo>
                    <a:pt x="321186" y="92321"/>
                  </a:lnTo>
                  <a:lnTo>
                    <a:pt x="338771" y="91651"/>
                  </a:lnTo>
                  <a:lnTo>
                    <a:pt x="356336" y="90986"/>
                  </a:lnTo>
                  <a:lnTo>
                    <a:pt x="402431" y="88982"/>
                  </a:lnTo>
                  <a:lnTo>
                    <a:pt x="424822" y="88235"/>
                  </a:lnTo>
                  <a:lnTo>
                    <a:pt x="437032" y="87632"/>
                  </a:lnTo>
                  <a:lnTo>
                    <a:pt x="448527" y="86978"/>
                  </a:lnTo>
                  <a:lnTo>
                    <a:pt x="466004" y="85609"/>
                  </a:lnTo>
                  <a:lnTo>
                    <a:pt x="479472" y="84283"/>
                  </a:lnTo>
                  <a:lnTo>
                    <a:pt x="492361" y="82758"/>
                  </a:lnTo>
                  <a:lnTo>
                    <a:pt x="504739" y="81030"/>
                  </a:lnTo>
                  <a:lnTo>
                    <a:pt x="516677" y="79090"/>
                  </a:lnTo>
                  <a:lnTo>
                    <a:pt x="528246" y="76933"/>
                  </a:lnTo>
                  <a:lnTo>
                    <a:pt x="539515" y="74553"/>
                  </a:lnTo>
                  <a:lnTo>
                    <a:pt x="554464" y="70794"/>
                  </a:lnTo>
                  <a:lnTo>
                    <a:pt x="566623" y="67248"/>
                  </a:lnTo>
                  <a:lnTo>
                    <a:pt x="578676" y="63287"/>
                  </a:lnTo>
                  <a:lnTo>
                    <a:pt x="590615" y="58910"/>
                  </a:lnTo>
                  <a:lnTo>
                    <a:pt x="602436" y="54118"/>
                  </a:lnTo>
                  <a:lnTo>
                    <a:pt x="614130" y="48911"/>
                  </a:lnTo>
                  <a:lnTo>
                    <a:pt x="625693" y="43288"/>
                  </a:lnTo>
                  <a:lnTo>
                    <a:pt x="641939" y="34764"/>
                  </a:lnTo>
                  <a:lnTo>
                    <a:pt x="652677" y="28674"/>
                  </a:lnTo>
                  <a:lnTo>
                    <a:pt x="663458" y="22179"/>
                  </a:lnTo>
                  <a:lnTo>
                    <a:pt x="674301" y="15252"/>
                  </a:lnTo>
                  <a:lnTo>
                    <a:pt x="685222" y="7867"/>
                  </a:lnTo>
                  <a:lnTo>
                    <a:pt x="696239" y="0"/>
                  </a:lnTo>
                  <a:lnTo>
                    <a:pt x="696239" y="11623"/>
                  </a:lnTo>
                  <a:lnTo>
                    <a:pt x="683761" y="20714"/>
                  </a:lnTo>
                  <a:lnTo>
                    <a:pt x="672985" y="28136"/>
                  </a:lnTo>
                  <a:lnTo>
                    <a:pt x="662292" y="35116"/>
                  </a:lnTo>
                  <a:lnTo>
                    <a:pt x="651661" y="41684"/>
                  </a:lnTo>
                  <a:lnTo>
                    <a:pt x="641071" y="47872"/>
                  </a:lnTo>
                  <a:lnTo>
                    <a:pt x="630503" y="53710"/>
                  </a:lnTo>
                  <a:lnTo>
                    <a:pt x="614190" y="61935"/>
                  </a:lnTo>
                  <a:lnTo>
                    <a:pt x="602644" y="67164"/>
                  </a:lnTo>
                  <a:lnTo>
                    <a:pt x="590910" y="72016"/>
                  </a:lnTo>
                  <a:lnTo>
                    <a:pt x="578999" y="76499"/>
                  </a:lnTo>
                  <a:lnTo>
                    <a:pt x="566922" y="80616"/>
                  </a:lnTo>
                  <a:lnTo>
                    <a:pt x="554692" y="84374"/>
                  </a:lnTo>
                  <a:lnTo>
                    <a:pt x="542320" y="87780"/>
                  </a:lnTo>
                  <a:lnTo>
                    <a:pt x="527149" y="91352"/>
                  </a:lnTo>
                  <a:lnTo>
                    <a:pt x="515535" y="93739"/>
                  </a:lnTo>
                  <a:lnTo>
                    <a:pt x="503497" y="95932"/>
                  </a:lnTo>
                  <a:lnTo>
                    <a:pt x="490986" y="97944"/>
                  </a:lnTo>
                  <a:lnTo>
                    <a:pt x="477953" y="99787"/>
                  </a:lnTo>
                  <a:lnTo>
                    <a:pt x="464351" y="101472"/>
                  </a:lnTo>
                  <a:lnTo>
                    <a:pt x="450130" y="103011"/>
                  </a:lnTo>
                  <a:lnTo>
                    <a:pt x="430591" y="104479"/>
                  </a:lnTo>
                  <a:lnTo>
                    <a:pt x="417705" y="105308"/>
                  </a:lnTo>
                  <a:lnTo>
                    <a:pt x="403634" y="106218"/>
                  </a:lnTo>
                  <a:lnTo>
                    <a:pt x="357138" y="109023"/>
                  </a:lnTo>
                  <a:lnTo>
                    <a:pt x="339289" y="110112"/>
                  </a:lnTo>
                  <a:lnTo>
                    <a:pt x="321456" y="111212"/>
                  </a:lnTo>
                  <a:lnTo>
                    <a:pt x="303636" y="112323"/>
                  </a:lnTo>
                  <a:lnTo>
                    <a:pt x="285826" y="113445"/>
                  </a:lnTo>
                  <a:lnTo>
                    <a:pt x="268022" y="114579"/>
                  </a:lnTo>
                  <a:lnTo>
                    <a:pt x="250224" y="115722"/>
                  </a:lnTo>
                  <a:lnTo>
                    <a:pt x="232427" y="116876"/>
                  </a:lnTo>
                  <a:lnTo>
                    <a:pt x="214629" y="118040"/>
                  </a:lnTo>
                  <a:lnTo>
                    <a:pt x="196827" y="119214"/>
                  </a:lnTo>
                  <a:lnTo>
                    <a:pt x="179020" y="120397"/>
                  </a:lnTo>
                  <a:lnTo>
                    <a:pt x="161203" y="121589"/>
                  </a:lnTo>
                  <a:lnTo>
                    <a:pt x="143374" y="122789"/>
                  </a:lnTo>
                  <a:lnTo>
                    <a:pt x="125531" y="123998"/>
                  </a:lnTo>
                  <a:lnTo>
                    <a:pt x="107671" y="125216"/>
                  </a:lnTo>
                  <a:lnTo>
                    <a:pt x="89791" y="126441"/>
                  </a:lnTo>
                  <a:lnTo>
                    <a:pt x="71889" y="127673"/>
                  </a:lnTo>
                  <a:lnTo>
                    <a:pt x="53961" y="128913"/>
                  </a:lnTo>
                  <a:lnTo>
                    <a:pt x="36006" y="130159"/>
                  </a:lnTo>
                  <a:lnTo>
                    <a:pt x="18019" y="131413"/>
                  </a:lnTo>
                  <a:lnTo>
                    <a:pt x="0" y="132672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373955" y="525150"/>
              <a:ext cx="522179" cy="82369"/>
            </a:xfrm>
            <a:custGeom>
              <a:avLst/>
              <a:gdLst/>
              <a:ahLst/>
              <a:cxnLst/>
              <a:rect l="l" t="t" r="r" b="b"/>
              <a:pathLst>
                <a:path w="696239" h="109825">
                  <a:moveTo>
                    <a:pt x="353931" y="91387"/>
                  </a:moveTo>
                  <a:lnTo>
                    <a:pt x="0" y="109825"/>
                  </a:lnTo>
                  <a:lnTo>
                    <a:pt x="0" y="82970"/>
                  </a:lnTo>
                  <a:lnTo>
                    <a:pt x="399225" y="72148"/>
                  </a:lnTo>
                  <a:lnTo>
                    <a:pt x="408095" y="71945"/>
                  </a:lnTo>
                  <a:lnTo>
                    <a:pt x="421514" y="71578"/>
                  </a:lnTo>
                  <a:lnTo>
                    <a:pt x="433634" y="71128"/>
                  </a:lnTo>
                  <a:lnTo>
                    <a:pt x="444919" y="70544"/>
                  </a:lnTo>
                  <a:lnTo>
                    <a:pt x="447459" y="70426"/>
                  </a:lnTo>
                  <a:lnTo>
                    <a:pt x="461699" y="69629"/>
                  </a:lnTo>
                  <a:lnTo>
                    <a:pt x="475244" y="68646"/>
                  </a:lnTo>
                  <a:lnTo>
                    <a:pt x="488179" y="67476"/>
                  </a:lnTo>
                  <a:lnTo>
                    <a:pt x="500588" y="66118"/>
                  </a:lnTo>
                  <a:lnTo>
                    <a:pt x="512556" y="64574"/>
                  </a:lnTo>
                  <a:lnTo>
                    <a:pt x="524167" y="62843"/>
                  </a:lnTo>
                  <a:lnTo>
                    <a:pt x="535506" y="60925"/>
                  </a:lnTo>
                  <a:lnTo>
                    <a:pt x="550099" y="57972"/>
                  </a:lnTo>
                  <a:lnTo>
                    <a:pt x="562577" y="55076"/>
                  </a:lnTo>
                  <a:lnTo>
                    <a:pt x="574950" y="51852"/>
                  </a:lnTo>
                  <a:lnTo>
                    <a:pt x="587195" y="48299"/>
                  </a:lnTo>
                  <a:lnTo>
                    <a:pt x="599283" y="44419"/>
                  </a:lnTo>
                  <a:lnTo>
                    <a:pt x="611189" y="40210"/>
                  </a:lnTo>
                  <a:lnTo>
                    <a:pt x="622887" y="35673"/>
                  </a:lnTo>
                  <a:lnTo>
                    <a:pt x="638880" y="29138"/>
                  </a:lnTo>
                  <a:lnTo>
                    <a:pt x="650166" y="24065"/>
                  </a:lnTo>
                  <a:lnTo>
                    <a:pt x="661517" y="18605"/>
                  </a:lnTo>
                  <a:lnTo>
                    <a:pt x="672961" y="12768"/>
                  </a:lnTo>
                  <a:lnTo>
                    <a:pt x="684526" y="6563"/>
                  </a:lnTo>
                  <a:lnTo>
                    <a:pt x="696239" y="0"/>
                  </a:lnTo>
                  <a:lnTo>
                    <a:pt x="696239" y="10822"/>
                  </a:lnTo>
                  <a:lnTo>
                    <a:pt x="683141" y="18427"/>
                  </a:lnTo>
                  <a:lnTo>
                    <a:pt x="671768" y="24744"/>
                  </a:lnTo>
                  <a:lnTo>
                    <a:pt x="660477" y="30719"/>
                  </a:lnTo>
                  <a:lnTo>
                    <a:pt x="649248" y="36343"/>
                  </a:lnTo>
                  <a:lnTo>
                    <a:pt x="638061" y="41605"/>
                  </a:lnTo>
                  <a:lnTo>
                    <a:pt x="626895" y="46495"/>
                  </a:lnTo>
                  <a:lnTo>
                    <a:pt x="611362" y="52790"/>
                  </a:lnTo>
                  <a:lnTo>
                    <a:pt x="599511" y="57132"/>
                  </a:lnTo>
                  <a:lnTo>
                    <a:pt x="587479" y="61161"/>
                  </a:lnTo>
                  <a:lnTo>
                    <a:pt x="575285" y="64878"/>
                  </a:lnTo>
                  <a:lnTo>
                    <a:pt x="562947" y="68282"/>
                  </a:lnTo>
                  <a:lnTo>
                    <a:pt x="550483" y="71373"/>
                  </a:lnTo>
                  <a:lnTo>
                    <a:pt x="537911" y="74152"/>
                  </a:lnTo>
                  <a:lnTo>
                    <a:pt x="523199" y="76988"/>
                  </a:lnTo>
                  <a:lnTo>
                    <a:pt x="511480" y="78982"/>
                  </a:lnTo>
                  <a:lnTo>
                    <a:pt x="499392" y="80810"/>
                  </a:lnTo>
                  <a:lnTo>
                    <a:pt x="486875" y="82477"/>
                  </a:lnTo>
                  <a:lnTo>
                    <a:pt x="473865" y="83990"/>
                  </a:lnTo>
                  <a:lnTo>
                    <a:pt x="460302" y="85354"/>
                  </a:lnTo>
                  <a:lnTo>
                    <a:pt x="446122" y="86577"/>
                  </a:lnTo>
                  <a:lnTo>
                    <a:pt x="426860" y="87659"/>
                  </a:lnTo>
                  <a:lnTo>
                    <a:pt x="413980" y="88321"/>
                  </a:lnTo>
                  <a:lnTo>
                    <a:pt x="400026" y="88982"/>
                  </a:lnTo>
                  <a:lnTo>
                    <a:pt x="353931" y="9138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373955" y="567537"/>
              <a:ext cx="522179" cy="67639"/>
            </a:xfrm>
            <a:custGeom>
              <a:avLst/>
              <a:gdLst/>
              <a:ahLst/>
              <a:cxnLst/>
              <a:rect l="l" t="t" r="r" b="b"/>
              <a:pathLst>
                <a:path w="696239" h="90185">
                  <a:moveTo>
                    <a:pt x="0" y="90185"/>
                  </a:moveTo>
                  <a:lnTo>
                    <a:pt x="0" y="63330"/>
                  </a:lnTo>
                  <a:lnTo>
                    <a:pt x="350724" y="56916"/>
                  </a:lnTo>
                  <a:lnTo>
                    <a:pt x="358467" y="56860"/>
                  </a:lnTo>
                  <a:lnTo>
                    <a:pt x="371163" y="56646"/>
                  </a:lnTo>
                  <a:lnTo>
                    <a:pt x="383993" y="56516"/>
                  </a:lnTo>
                  <a:lnTo>
                    <a:pt x="405344" y="56150"/>
                  </a:lnTo>
                  <a:lnTo>
                    <a:pt x="418013" y="55893"/>
                  </a:lnTo>
                  <a:lnTo>
                    <a:pt x="430720" y="55579"/>
                  </a:lnTo>
                  <a:lnTo>
                    <a:pt x="443453" y="55187"/>
                  </a:lnTo>
                  <a:lnTo>
                    <a:pt x="456200" y="54697"/>
                  </a:lnTo>
                  <a:lnTo>
                    <a:pt x="468949" y="54086"/>
                  </a:lnTo>
                  <a:lnTo>
                    <a:pt x="481688" y="53335"/>
                  </a:lnTo>
                  <a:lnTo>
                    <a:pt x="494404" y="52421"/>
                  </a:lnTo>
                  <a:lnTo>
                    <a:pt x="507086" y="51325"/>
                  </a:lnTo>
                  <a:lnTo>
                    <a:pt x="519722" y="50025"/>
                  </a:lnTo>
                  <a:lnTo>
                    <a:pt x="532300" y="48499"/>
                  </a:lnTo>
                  <a:lnTo>
                    <a:pt x="546965" y="46399"/>
                  </a:lnTo>
                  <a:lnTo>
                    <a:pt x="559696" y="44251"/>
                  </a:lnTo>
                  <a:lnTo>
                    <a:pt x="572271" y="41819"/>
                  </a:lnTo>
                  <a:lnTo>
                    <a:pt x="584684" y="39104"/>
                  </a:lnTo>
                  <a:lnTo>
                    <a:pt x="596928" y="36106"/>
                  </a:lnTo>
                  <a:lnTo>
                    <a:pt x="608997" y="32824"/>
                  </a:lnTo>
                  <a:lnTo>
                    <a:pt x="620883" y="29260"/>
                  </a:lnTo>
                  <a:lnTo>
                    <a:pt x="636562" y="24238"/>
                  </a:lnTo>
                  <a:lnTo>
                    <a:pt x="648274" y="20096"/>
                  </a:lnTo>
                  <a:lnTo>
                    <a:pt x="660134" y="15582"/>
                  </a:lnTo>
                  <a:lnTo>
                    <a:pt x="672107" y="10716"/>
                  </a:lnTo>
                  <a:lnTo>
                    <a:pt x="684154" y="5515"/>
                  </a:lnTo>
                  <a:lnTo>
                    <a:pt x="696239" y="0"/>
                  </a:lnTo>
                  <a:lnTo>
                    <a:pt x="696239" y="10421"/>
                  </a:lnTo>
                  <a:lnTo>
                    <a:pt x="682604" y="16920"/>
                  </a:lnTo>
                  <a:lnTo>
                    <a:pt x="670706" y="22255"/>
                  </a:lnTo>
                  <a:lnTo>
                    <a:pt x="658874" y="27249"/>
                  </a:lnTo>
                  <a:lnTo>
                    <a:pt x="647140" y="31892"/>
                  </a:lnTo>
                  <a:lnTo>
                    <a:pt x="635535" y="36173"/>
                  </a:lnTo>
                  <a:lnTo>
                    <a:pt x="624089" y="40082"/>
                  </a:lnTo>
                  <a:lnTo>
                    <a:pt x="609078" y="44934"/>
                  </a:lnTo>
                  <a:lnTo>
                    <a:pt x="597071" y="48424"/>
                  </a:lnTo>
                  <a:lnTo>
                    <a:pt x="584849" y="51656"/>
                  </a:lnTo>
                  <a:lnTo>
                    <a:pt x="572436" y="54636"/>
                  </a:lnTo>
                  <a:lnTo>
                    <a:pt x="559858" y="57370"/>
                  </a:lnTo>
                  <a:lnTo>
                    <a:pt x="547139" y="59865"/>
                  </a:lnTo>
                  <a:lnTo>
                    <a:pt x="534304" y="62127"/>
                  </a:lnTo>
                  <a:lnTo>
                    <a:pt x="511401" y="65251"/>
                  </a:lnTo>
                  <a:lnTo>
                    <a:pt x="498685" y="66684"/>
                  </a:lnTo>
                  <a:lnTo>
                    <a:pt x="485951" y="67932"/>
                  </a:lnTo>
                  <a:lnTo>
                    <a:pt x="473209" y="69018"/>
                  </a:lnTo>
                  <a:lnTo>
                    <a:pt x="460472" y="69960"/>
                  </a:lnTo>
                  <a:lnTo>
                    <a:pt x="447750" y="70779"/>
                  </a:lnTo>
                  <a:lnTo>
                    <a:pt x="435057" y="71496"/>
                  </a:lnTo>
                  <a:lnTo>
                    <a:pt x="422403" y="72131"/>
                  </a:lnTo>
                  <a:lnTo>
                    <a:pt x="409800" y="72705"/>
                  </a:lnTo>
                  <a:lnTo>
                    <a:pt x="397260" y="73238"/>
                  </a:lnTo>
                  <a:lnTo>
                    <a:pt x="384795" y="73751"/>
                  </a:lnTo>
                  <a:lnTo>
                    <a:pt x="376497" y="74053"/>
                  </a:lnTo>
                  <a:lnTo>
                    <a:pt x="363811" y="74597"/>
                  </a:lnTo>
                  <a:lnTo>
                    <a:pt x="351125" y="75354"/>
                  </a:lnTo>
                  <a:lnTo>
                    <a:pt x="0" y="9018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3955" y="610524"/>
              <a:ext cx="522179" cy="51706"/>
            </a:xfrm>
            <a:custGeom>
              <a:avLst/>
              <a:gdLst/>
              <a:ahLst/>
              <a:cxnLst/>
              <a:rect l="l" t="t" r="r" b="b"/>
              <a:pathLst>
                <a:path w="696239" h="68941">
                  <a:moveTo>
                    <a:pt x="0" y="68941"/>
                  </a:moveTo>
                  <a:lnTo>
                    <a:pt x="0" y="42086"/>
                  </a:lnTo>
                  <a:lnTo>
                    <a:pt x="17598" y="41909"/>
                  </a:lnTo>
                  <a:lnTo>
                    <a:pt x="35164" y="41737"/>
                  </a:lnTo>
                  <a:lnTo>
                    <a:pt x="52699" y="41572"/>
                  </a:lnTo>
                  <a:lnTo>
                    <a:pt x="70205" y="41413"/>
                  </a:lnTo>
                  <a:lnTo>
                    <a:pt x="87687" y="41259"/>
                  </a:lnTo>
                  <a:lnTo>
                    <a:pt x="105146" y="41112"/>
                  </a:lnTo>
                  <a:lnTo>
                    <a:pt x="122585" y="40971"/>
                  </a:lnTo>
                  <a:lnTo>
                    <a:pt x="140007" y="40835"/>
                  </a:lnTo>
                  <a:lnTo>
                    <a:pt x="157415" y="40706"/>
                  </a:lnTo>
                  <a:lnTo>
                    <a:pt x="174811" y="40583"/>
                  </a:lnTo>
                  <a:lnTo>
                    <a:pt x="192198" y="40466"/>
                  </a:lnTo>
                  <a:lnTo>
                    <a:pt x="209578" y="40354"/>
                  </a:lnTo>
                  <a:lnTo>
                    <a:pt x="226955" y="40249"/>
                  </a:lnTo>
                  <a:lnTo>
                    <a:pt x="244331" y="40150"/>
                  </a:lnTo>
                  <a:lnTo>
                    <a:pt x="261709" y="40057"/>
                  </a:lnTo>
                  <a:lnTo>
                    <a:pt x="279092" y="39970"/>
                  </a:lnTo>
                  <a:lnTo>
                    <a:pt x="296481" y="39888"/>
                  </a:lnTo>
                  <a:lnTo>
                    <a:pt x="313881" y="39813"/>
                  </a:lnTo>
                  <a:lnTo>
                    <a:pt x="331293" y="39744"/>
                  </a:lnTo>
                  <a:lnTo>
                    <a:pt x="348720" y="39681"/>
                  </a:lnTo>
                  <a:lnTo>
                    <a:pt x="353080" y="39569"/>
                  </a:lnTo>
                  <a:lnTo>
                    <a:pt x="365790" y="39366"/>
                  </a:lnTo>
                  <a:lnTo>
                    <a:pt x="378542" y="39291"/>
                  </a:lnTo>
                  <a:lnTo>
                    <a:pt x="391208" y="39280"/>
                  </a:lnTo>
                  <a:lnTo>
                    <a:pt x="402378" y="39278"/>
                  </a:lnTo>
                  <a:lnTo>
                    <a:pt x="414978" y="39261"/>
                  </a:lnTo>
                  <a:lnTo>
                    <a:pt x="427646" y="39213"/>
                  </a:lnTo>
                  <a:lnTo>
                    <a:pt x="440368" y="39116"/>
                  </a:lnTo>
                  <a:lnTo>
                    <a:pt x="453126" y="38953"/>
                  </a:lnTo>
                  <a:lnTo>
                    <a:pt x="465903" y="38709"/>
                  </a:lnTo>
                  <a:lnTo>
                    <a:pt x="478683" y="38366"/>
                  </a:lnTo>
                  <a:lnTo>
                    <a:pt x="491449" y="37908"/>
                  </a:lnTo>
                  <a:lnTo>
                    <a:pt x="504184" y="37317"/>
                  </a:lnTo>
                  <a:lnTo>
                    <a:pt x="516871" y="36578"/>
                  </a:lnTo>
                  <a:lnTo>
                    <a:pt x="529494" y="35673"/>
                  </a:lnTo>
                  <a:lnTo>
                    <a:pt x="543993" y="34296"/>
                  </a:lnTo>
                  <a:lnTo>
                    <a:pt x="557019" y="32854"/>
                  </a:lnTo>
                  <a:lnTo>
                    <a:pt x="569746" y="31226"/>
                  </a:lnTo>
                  <a:lnTo>
                    <a:pt x="582215" y="29391"/>
                  </a:lnTo>
                  <a:lnTo>
                    <a:pt x="594466" y="27330"/>
                  </a:lnTo>
                  <a:lnTo>
                    <a:pt x="606540" y="25021"/>
                  </a:lnTo>
                  <a:lnTo>
                    <a:pt x="618478" y="22446"/>
                  </a:lnTo>
                  <a:lnTo>
                    <a:pt x="622922" y="21502"/>
                  </a:lnTo>
                  <a:lnTo>
                    <a:pt x="634949" y="18703"/>
                  </a:lnTo>
                  <a:lnTo>
                    <a:pt x="647102" y="15541"/>
                  </a:lnTo>
                  <a:lnTo>
                    <a:pt x="659345" y="12052"/>
                  </a:lnTo>
                  <a:lnTo>
                    <a:pt x="671640" y="8274"/>
                  </a:lnTo>
                  <a:lnTo>
                    <a:pt x="683950" y="4244"/>
                  </a:lnTo>
                  <a:lnTo>
                    <a:pt x="696239" y="0"/>
                  </a:lnTo>
                  <a:lnTo>
                    <a:pt x="696239" y="10020"/>
                  </a:lnTo>
                  <a:lnTo>
                    <a:pt x="681394" y="15489"/>
                  </a:lnTo>
                  <a:lnTo>
                    <a:pt x="669227" y="19686"/>
                  </a:lnTo>
                  <a:lnTo>
                    <a:pt x="657083" y="23613"/>
                  </a:lnTo>
                  <a:lnTo>
                    <a:pt x="644971" y="27259"/>
                  </a:lnTo>
                  <a:lnTo>
                    <a:pt x="632901" y="30614"/>
                  </a:lnTo>
                  <a:lnTo>
                    <a:pt x="620883" y="33669"/>
                  </a:lnTo>
                  <a:lnTo>
                    <a:pt x="606643" y="36958"/>
                  </a:lnTo>
                  <a:lnTo>
                    <a:pt x="594619" y="39478"/>
                  </a:lnTo>
                  <a:lnTo>
                    <a:pt x="582367" y="41813"/>
                  </a:lnTo>
                  <a:lnTo>
                    <a:pt x="569868" y="43963"/>
                  </a:lnTo>
                  <a:lnTo>
                    <a:pt x="557103" y="45927"/>
                  </a:lnTo>
                  <a:lnTo>
                    <a:pt x="544052" y="47707"/>
                  </a:lnTo>
                  <a:lnTo>
                    <a:pt x="530696" y="49301"/>
                  </a:lnTo>
                  <a:lnTo>
                    <a:pt x="518395" y="50491"/>
                  </a:lnTo>
                  <a:lnTo>
                    <a:pt x="505654" y="51561"/>
                  </a:lnTo>
                  <a:lnTo>
                    <a:pt x="492908" y="52484"/>
                  </a:lnTo>
                  <a:lnTo>
                    <a:pt x="480163" y="53275"/>
                  </a:lnTo>
                  <a:lnTo>
                    <a:pt x="467427" y="53951"/>
                  </a:lnTo>
                  <a:lnTo>
                    <a:pt x="454708" y="54529"/>
                  </a:lnTo>
                  <a:lnTo>
                    <a:pt x="442012" y="55025"/>
                  </a:lnTo>
                  <a:lnTo>
                    <a:pt x="429347" y="55455"/>
                  </a:lnTo>
                  <a:lnTo>
                    <a:pt x="416720" y="55836"/>
                  </a:lnTo>
                  <a:lnTo>
                    <a:pt x="404138" y="56184"/>
                  </a:lnTo>
                  <a:lnTo>
                    <a:pt x="391609" y="56516"/>
                  </a:lnTo>
                  <a:lnTo>
                    <a:pt x="387135" y="56640"/>
                  </a:lnTo>
                  <a:lnTo>
                    <a:pt x="374357" y="57000"/>
                  </a:lnTo>
                  <a:lnTo>
                    <a:pt x="361707" y="57359"/>
                  </a:lnTo>
                  <a:lnTo>
                    <a:pt x="349121" y="57718"/>
                  </a:lnTo>
                  <a:lnTo>
                    <a:pt x="331325" y="58262"/>
                  </a:lnTo>
                  <a:lnTo>
                    <a:pt x="313534" y="58812"/>
                  </a:lnTo>
                  <a:lnTo>
                    <a:pt x="295754" y="59366"/>
                  </a:lnTo>
                  <a:lnTo>
                    <a:pt x="277989" y="59924"/>
                  </a:lnTo>
                  <a:lnTo>
                    <a:pt x="260244" y="60486"/>
                  </a:lnTo>
                  <a:lnTo>
                    <a:pt x="242524" y="61051"/>
                  </a:lnTo>
                  <a:lnTo>
                    <a:pt x="224836" y="61619"/>
                  </a:lnTo>
                  <a:lnTo>
                    <a:pt x="207183" y="62188"/>
                  </a:lnTo>
                  <a:lnTo>
                    <a:pt x="189571" y="62759"/>
                  </a:lnTo>
                  <a:lnTo>
                    <a:pt x="172005" y="63330"/>
                  </a:lnTo>
                  <a:lnTo>
                    <a:pt x="154490" y="63901"/>
                  </a:lnTo>
                  <a:lnTo>
                    <a:pt x="137032" y="64471"/>
                  </a:lnTo>
                  <a:lnTo>
                    <a:pt x="119634" y="65040"/>
                  </a:lnTo>
                  <a:lnTo>
                    <a:pt x="102303" y="65608"/>
                  </a:lnTo>
                  <a:lnTo>
                    <a:pt x="85044" y="66173"/>
                  </a:lnTo>
                  <a:lnTo>
                    <a:pt x="67861" y="66735"/>
                  </a:lnTo>
                  <a:lnTo>
                    <a:pt x="50760" y="67293"/>
                  </a:lnTo>
                  <a:lnTo>
                    <a:pt x="33746" y="67848"/>
                  </a:lnTo>
                  <a:lnTo>
                    <a:pt x="16824" y="68397"/>
                  </a:lnTo>
                  <a:lnTo>
                    <a:pt x="0" y="6894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3955" y="653814"/>
              <a:ext cx="522179" cy="36074"/>
            </a:xfrm>
            <a:custGeom>
              <a:avLst/>
              <a:gdLst/>
              <a:ahLst/>
              <a:cxnLst/>
              <a:rect l="l" t="t" r="r" b="b"/>
              <a:pathLst>
                <a:path w="696239" h="48098">
                  <a:moveTo>
                    <a:pt x="460563" y="38095"/>
                  </a:moveTo>
                  <a:lnTo>
                    <a:pt x="448905" y="38304"/>
                  </a:lnTo>
                  <a:lnTo>
                    <a:pt x="438105" y="38479"/>
                  </a:lnTo>
                  <a:lnTo>
                    <a:pt x="347518" y="39681"/>
                  </a:lnTo>
                  <a:lnTo>
                    <a:pt x="344849" y="39734"/>
                  </a:lnTo>
                  <a:lnTo>
                    <a:pt x="331892" y="39995"/>
                  </a:lnTo>
                  <a:lnTo>
                    <a:pt x="318936" y="40267"/>
                  </a:lnTo>
                  <a:lnTo>
                    <a:pt x="305990" y="40547"/>
                  </a:lnTo>
                  <a:lnTo>
                    <a:pt x="293065" y="40834"/>
                  </a:lnTo>
                  <a:lnTo>
                    <a:pt x="280170" y="41125"/>
                  </a:lnTo>
                  <a:lnTo>
                    <a:pt x="267315" y="41420"/>
                  </a:lnTo>
                  <a:lnTo>
                    <a:pt x="254512" y="41716"/>
                  </a:lnTo>
                  <a:lnTo>
                    <a:pt x="241768" y="42012"/>
                  </a:lnTo>
                  <a:lnTo>
                    <a:pt x="229096" y="42306"/>
                  </a:lnTo>
                  <a:lnTo>
                    <a:pt x="216504" y="42596"/>
                  </a:lnTo>
                  <a:lnTo>
                    <a:pt x="204003" y="42881"/>
                  </a:lnTo>
                  <a:lnTo>
                    <a:pt x="191602" y="43160"/>
                  </a:lnTo>
                  <a:lnTo>
                    <a:pt x="179313" y="43430"/>
                  </a:lnTo>
                  <a:lnTo>
                    <a:pt x="167145" y="43689"/>
                  </a:lnTo>
                  <a:lnTo>
                    <a:pt x="0" y="48098"/>
                  </a:lnTo>
                  <a:lnTo>
                    <a:pt x="0" y="21243"/>
                  </a:lnTo>
                  <a:lnTo>
                    <a:pt x="206609" y="21248"/>
                  </a:lnTo>
                  <a:lnTo>
                    <a:pt x="231722" y="21263"/>
                  </a:lnTo>
                  <a:lnTo>
                    <a:pt x="257122" y="21296"/>
                  </a:lnTo>
                  <a:lnTo>
                    <a:pt x="282757" y="21353"/>
                  </a:lnTo>
                  <a:lnTo>
                    <a:pt x="308572" y="21440"/>
                  </a:lnTo>
                  <a:lnTo>
                    <a:pt x="334515" y="21565"/>
                  </a:lnTo>
                  <a:lnTo>
                    <a:pt x="437704" y="22846"/>
                  </a:lnTo>
                  <a:lnTo>
                    <a:pt x="464560" y="22846"/>
                  </a:lnTo>
                  <a:lnTo>
                    <a:pt x="478093" y="22799"/>
                  </a:lnTo>
                  <a:lnTo>
                    <a:pt x="491258" y="22655"/>
                  </a:lnTo>
                  <a:lnTo>
                    <a:pt x="503920" y="22415"/>
                  </a:lnTo>
                  <a:lnTo>
                    <a:pt x="516118" y="22078"/>
                  </a:lnTo>
                  <a:lnTo>
                    <a:pt x="527891" y="21644"/>
                  </a:lnTo>
                  <a:lnTo>
                    <a:pt x="542139" y="21020"/>
                  </a:lnTo>
                  <a:lnTo>
                    <a:pt x="555220" y="20284"/>
                  </a:lnTo>
                  <a:lnTo>
                    <a:pt x="568015" y="19402"/>
                  </a:lnTo>
                  <a:lnTo>
                    <a:pt x="580570" y="18376"/>
                  </a:lnTo>
                  <a:lnTo>
                    <a:pt x="592933" y="17205"/>
                  </a:lnTo>
                  <a:lnTo>
                    <a:pt x="605152" y="15889"/>
                  </a:lnTo>
                  <a:lnTo>
                    <a:pt x="617275" y="14429"/>
                  </a:lnTo>
                  <a:lnTo>
                    <a:pt x="633456" y="12011"/>
                  </a:lnTo>
                  <a:lnTo>
                    <a:pt x="645835" y="9970"/>
                  </a:lnTo>
                  <a:lnTo>
                    <a:pt x="658312" y="7748"/>
                  </a:lnTo>
                  <a:lnTo>
                    <a:pt x="670878" y="5346"/>
                  </a:lnTo>
                  <a:lnTo>
                    <a:pt x="683524" y="2763"/>
                  </a:lnTo>
                  <a:lnTo>
                    <a:pt x="696239" y="0"/>
                  </a:lnTo>
                  <a:lnTo>
                    <a:pt x="696239" y="9218"/>
                  </a:lnTo>
                  <a:lnTo>
                    <a:pt x="680841" y="13104"/>
                  </a:lnTo>
                  <a:lnTo>
                    <a:pt x="668320" y="16050"/>
                  </a:lnTo>
                  <a:lnTo>
                    <a:pt x="655843" y="18788"/>
                  </a:lnTo>
                  <a:lnTo>
                    <a:pt x="643431" y="21307"/>
                  </a:lnTo>
                  <a:lnTo>
                    <a:pt x="631103" y="23599"/>
                  </a:lnTo>
                  <a:lnTo>
                    <a:pt x="618879" y="25652"/>
                  </a:lnTo>
                  <a:lnTo>
                    <a:pt x="604814" y="27719"/>
                  </a:lnTo>
                  <a:lnTo>
                    <a:pt x="592639" y="29328"/>
                  </a:lnTo>
                  <a:lnTo>
                    <a:pt x="580268" y="30797"/>
                  </a:lnTo>
                  <a:lnTo>
                    <a:pt x="567673" y="32126"/>
                  </a:lnTo>
                  <a:lnTo>
                    <a:pt x="554830" y="33315"/>
                  </a:lnTo>
                  <a:lnTo>
                    <a:pt x="541711" y="34364"/>
                  </a:lnTo>
                  <a:lnTo>
                    <a:pt x="528291" y="35272"/>
                  </a:lnTo>
                  <a:lnTo>
                    <a:pt x="526824" y="35378"/>
                  </a:lnTo>
                  <a:lnTo>
                    <a:pt x="512979" y="36257"/>
                  </a:lnTo>
                  <a:lnTo>
                    <a:pt x="499290" y="36934"/>
                  </a:lnTo>
                  <a:lnTo>
                    <a:pt x="485897" y="37444"/>
                  </a:lnTo>
                  <a:lnTo>
                    <a:pt x="472941" y="37820"/>
                  </a:lnTo>
                  <a:lnTo>
                    <a:pt x="460563" y="3809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3955" y="695299"/>
              <a:ext cx="522179" cy="21644"/>
            </a:xfrm>
            <a:custGeom>
              <a:avLst/>
              <a:gdLst/>
              <a:ahLst/>
              <a:cxnLst/>
              <a:rect l="l" t="t" r="r" b="b"/>
              <a:pathLst>
                <a:path w="696239" h="28859">
                  <a:moveTo>
                    <a:pt x="0" y="28859"/>
                  </a:moveTo>
                  <a:lnTo>
                    <a:pt x="0" y="2004"/>
                  </a:lnTo>
                  <a:lnTo>
                    <a:pt x="17538" y="2307"/>
                  </a:lnTo>
                  <a:lnTo>
                    <a:pt x="35043" y="2616"/>
                  </a:lnTo>
                  <a:lnTo>
                    <a:pt x="52516" y="2928"/>
                  </a:lnTo>
                  <a:lnTo>
                    <a:pt x="69959" y="3245"/>
                  </a:lnTo>
                  <a:lnTo>
                    <a:pt x="87374" y="3563"/>
                  </a:lnTo>
                  <a:lnTo>
                    <a:pt x="104764" y="3883"/>
                  </a:lnTo>
                  <a:lnTo>
                    <a:pt x="122130" y="4204"/>
                  </a:lnTo>
                  <a:lnTo>
                    <a:pt x="139475" y="4524"/>
                  </a:lnTo>
                  <a:lnTo>
                    <a:pt x="156801" y="4843"/>
                  </a:lnTo>
                  <a:lnTo>
                    <a:pt x="174109" y="5160"/>
                  </a:lnTo>
                  <a:lnTo>
                    <a:pt x="191403" y="5474"/>
                  </a:lnTo>
                  <a:lnTo>
                    <a:pt x="208684" y="5784"/>
                  </a:lnTo>
                  <a:lnTo>
                    <a:pt x="225953" y="6089"/>
                  </a:lnTo>
                  <a:lnTo>
                    <a:pt x="243215" y="6389"/>
                  </a:lnTo>
                  <a:lnTo>
                    <a:pt x="260469" y="6682"/>
                  </a:lnTo>
                  <a:lnTo>
                    <a:pt x="277719" y="6967"/>
                  </a:lnTo>
                  <a:lnTo>
                    <a:pt x="294967" y="7244"/>
                  </a:lnTo>
                  <a:lnTo>
                    <a:pt x="312214" y="7512"/>
                  </a:lnTo>
                  <a:lnTo>
                    <a:pt x="329463" y="7770"/>
                  </a:lnTo>
                  <a:lnTo>
                    <a:pt x="346716" y="8016"/>
                  </a:lnTo>
                  <a:lnTo>
                    <a:pt x="436903" y="8818"/>
                  </a:lnTo>
                  <a:lnTo>
                    <a:pt x="437793" y="8829"/>
                  </a:lnTo>
                  <a:lnTo>
                    <a:pt x="450525" y="8973"/>
                  </a:lnTo>
                  <a:lnTo>
                    <a:pt x="463223" y="9077"/>
                  </a:lnTo>
                  <a:lnTo>
                    <a:pt x="475902" y="9146"/>
                  </a:lnTo>
                  <a:lnTo>
                    <a:pt x="488574" y="9188"/>
                  </a:lnTo>
                  <a:lnTo>
                    <a:pt x="501253" y="9209"/>
                  </a:lnTo>
                  <a:lnTo>
                    <a:pt x="513953" y="9217"/>
                  </a:lnTo>
                  <a:lnTo>
                    <a:pt x="526688" y="9218"/>
                  </a:lnTo>
                  <a:lnTo>
                    <a:pt x="531833" y="9179"/>
                  </a:lnTo>
                  <a:lnTo>
                    <a:pt x="545578" y="9007"/>
                  </a:lnTo>
                  <a:lnTo>
                    <a:pt x="559107" y="8743"/>
                  </a:lnTo>
                  <a:lnTo>
                    <a:pt x="572428" y="8387"/>
                  </a:lnTo>
                  <a:lnTo>
                    <a:pt x="585552" y="7940"/>
                  </a:lnTo>
                  <a:lnTo>
                    <a:pt x="598486" y="7404"/>
                  </a:lnTo>
                  <a:lnTo>
                    <a:pt x="611240" y="6778"/>
                  </a:lnTo>
                  <a:lnTo>
                    <a:pt x="623824" y="6065"/>
                  </a:lnTo>
                  <a:lnTo>
                    <a:pt x="636245" y="5265"/>
                  </a:lnTo>
                  <a:lnTo>
                    <a:pt x="648513" y="4379"/>
                  </a:lnTo>
                  <a:lnTo>
                    <a:pt x="660638" y="3409"/>
                  </a:lnTo>
                  <a:lnTo>
                    <a:pt x="672627" y="2355"/>
                  </a:lnTo>
                  <a:lnTo>
                    <a:pt x="684491" y="1218"/>
                  </a:lnTo>
                  <a:lnTo>
                    <a:pt x="696239" y="0"/>
                  </a:lnTo>
                  <a:lnTo>
                    <a:pt x="696239" y="9619"/>
                  </a:lnTo>
                  <a:lnTo>
                    <a:pt x="680326" y="11625"/>
                  </a:lnTo>
                  <a:lnTo>
                    <a:pt x="668455" y="13005"/>
                  </a:lnTo>
                  <a:lnTo>
                    <a:pt x="656438" y="14304"/>
                  </a:lnTo>
                  <a:lnTo>
                    <a:pt x="644269" y="15522"/>
                  </a:lnTo>
                  <a:lnTo>
                    <a:pt x="631943" y="16659"/>
                  </a:lnTo>
                  <a:lnTo>
                    <a:pt x="619456" y="17715"/>
                  </a:lnTo>
                  <a:lnTo>
                    <a:pt x="606801" y="18691"/>
                  </a:lnTo>
                  <a:lnTo>
                    <a:pt x="593975" y="19586"/>
                  </a:lnTo>
                  <a:lnTo>
                    <a:pt x="580972" y="20399"/>
                  </a:lnTo>
                  <a:lnTo>
                    <a:pt x="567787" y="21132"/>
                  </a:lnTo>
                  <a:lnTo>
                    <a:pt x="554414" y="21785"/>
                  </a:lnTo>
                  <a:lnTo>
                    <a:pt x="540850" y="22356"/>
                  </a:lnTo>
                  <a:lnTo>
                    <a:pt x="527089" y="22846"/>
                  </a:lnTo>
                  <a:lnTo>
                    <a:pt x="513108" y="23194"/>
                  </a:lnTo>
                  <a:lnTo>
                    <a:pt x="500461" y="23474"/>
                  </a:lnTo>
                  <a:lnTo>
                    <a:pt x="487819" y="23734"/>
                  </a:lnTo>
                  <a:lnTo>
                    <a:pt x="475163" y="23989"/>
                  </a:lnTo>
                  <a:lnTo>
                    <a:pt x="462471" y="24251"/>
                  </a:lnTo>
                  <a:lnTo>
                    <a:pt x="449724" y="24534"/>
                  </a:lnTo>
                  <a:lnTo>
                    <a:pt x="436903" y="24851"/>
                  </a:lnTo>
                  <a:lnTo>
                    <a:pt x="346716" y="26053"/>
                  </a:lnTo>
                  <a:lnTo>
                    <a:pt x="329209" y="26230"/>
                  </a:lnTo>
                  <a:lnTo>
                    <a:pt x="311684" y="26402"/>
                  </a:lnTo>
                  <a:lnTo>
                    <a:pt x="294146" y="26568"/>
                  </a:lnTo>
                  <a:lnTo>
                    <a:pt x="276603" y="26730"/>
                  </a:lnTo>
                  <a:lnTo>
                    <a:pt x="259060" y="26886"/>
                  </a:lnTo>
                  <a:lnTo>
                    <a:pt x="241523" y="27038"/>
                  </a:lnTo>
                  <a:lnTo>
                    <a:pt x="223998" y="27185"/>
                  </a:lnTo>
                  <a:lnTo>
                    <a:pt x="206490" y="27329"/>
                  </a:lnTo>
                  <a:lnTo>
                    <a:pt x="189007" y="27469"/>
                  </a:lnTo>
                  <a:lnTo>
                    <a:pt x="171554" y="27606"/>
                  </a:lnTo>
                  <a:lnTo>
                    <a:pt x="154137" y="27740"/>
                  </a:lnTo>
                  <a:lnTo>
                    <a:pt x="136762" y="27871"/>
                  </a:lnTo>
                  <a:lnTo>
                    <a:pt x="119435" y="28000"/>
                  </a:lnTo>
                  <a:lnTo>
                    <a:pt x="102163" y="28126"/>
                  </a:lnTo>
                  <a:lnTo>
                    <a:pt x="84950" y="28251"/>
                  </a:lnTo>
                  <a:lnTo>
                    <a:pt x="67804" y="28375"/>
                  </a:lnTo>
                  <a:lnTo>
                    <a:pt x="50729" y="28497"/>
                  </a:lnTo>
                  <a:lnTo>
                    <a:pt x="33733" y="28618"/>
                  </a:lnTo>
                  <a:lnTo>
                    <a:pt x="16821" y="28738"/>
                  </a:lnTo>
                  <a:lnTo>
                    <a:pt x="0" y="28859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3955" y="724460"/>
              <a:ext cx="522179" cy="20141"/>
            </a:xfrm>
            <a:custGeom>
              <a:avLst/>
              <a:gdLst/>
              <a:ahLst/>
              <a:cxnLst/>
              <a:rect l="l" t="t" r="r" b="b"/>
              <a:pathLst>
                <a:path w="696239" h="26855">
                  <a:moveTo>
                    <a:pt x="696239" y="17636"/>
                  </a:moveTo>
                  <a:lnTo>
                    <a:pt x="696239" y="26855"/>
                  </a:lnTo>
                  <a:lnTo>
                    <a:pt x="0" y="26855"/>
                  </a:lnTo>
                  <a:lnTo>
                    <a:pt x="0" y="0"/>
                  </a:lnTo>
                  <a:lnTo>
                    <a:pt x="696239" y="17636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3955" y="353496"/>
              <a:ext cx="522179" cy="145198"/>
            </a:xfrm>
            <a:custGeom>
              <a:avLst/>
              <a:gdLst/>
              <a:ahLst/>
              <a:cxnLst/>
              <a:rect l="l" t="t" r="r" b="b"/>
              <a:pathLst>
                <a:path w="696239" h="193597">
                  <a:moveTo>
                    <a:pt x="365956" y="139887"/>
                  </a:moveTo>
                  <a:lnTo>
                    <a:pt x="368256" y="139779"/>
                  </a:lnTo>
                  <a:lnTo>
                    <a:pt x="380934" y="139010"/>
                  </a:lnTo>
                  <a:lnTo>
                    <a:pt x="393613" y="138284"/>
                  </a:lnTo>
                  <a:lnTo>
                    <a:pt x="398337" y="137895"/>
                  </a:lnTo>
                  <a:lnTo>
                    <a:pt x="410809" y="136501"/>
                  </a:lnTo>
                  <a:lnTo>
                    <a:pt x="423424" y="134721"/>
                  </a:lnTo>
                  <a:lnTo>
                    <a:pt x="436105" y="132755"/>
                  </a:lnTo>
                  <a:lnTo>
                    <a:pt x="448773" y="130802"/>
                  </a:lnTo>
                  <a:lnTo>
                    <a:pt x="461353" y="129065"/>
                  </a:lnTo>
                  <a:lnTo>
                    <a:pt x="481537" y="126174"/>
                  </a:lnTo>
                  <a:lnTo>
                    <a:pt x="494522" y="124125"/>
                  </a:lnTo>
                  <a:lnTo>
                    <a:pt x="507137" y="121863"/>
                  </a:lnTo>
                  <a:lnTo>
                    <a:pt x="519404" y="119285"/>
                  </a:lnTo>
                  <a:lnTo>
                    <a:pt x="531346" y="116287"/>
                  </a:lnTo>
                  <a:lnTo>
                    <a:pt x="542986" y="112767"/>
                  </a:lnTo>
                  <a:lnTo>
                    <a:pt x="554345" y="108623"/>
                  </a:lnTo>
                  <a:lnTo>
                    <a:pt x="571194" y="101258"/>
                  </a:lnTo>
                  <a:lnTo>
                    <a:pt x="582439" y="95437"/>
                  </a:lnTo>
                  <a:lnTo>
                    <a:pt x="592991" y="89221"/>
                  </a:lnTo>
                  <a:lnTo>
                    <a:pt x="603122" y="82555"/>
                  </a:lnTo>
                  <a:lnTo>
                    <a:pt x="613104" y="75387"/>
                  </a:lnTo>
                  <a:lnTo>
                    <a:pt x="623209" y="67660"/>
                  </a:lnTo>
                  <a:lnTo>
                    <a:pt x="633709" y="59321"/>
                  </a:lnTo>
                  <a:lnTo>
                    <a:pt x="640763" y="53505"/>
                  </a:lnTo>
                  <a:lnTo>
                    <a:pt x="649631" y="45791"/>
                  </a:lnTo>
                  <a:lnTo>
                    <a:pt x="658496" y="37667"/>
                  </a:lnTo>
                  <a:lnTo>
                    <a:pt x="667474" y="29080"/>
                  </a:lnTo>
                  <a:lnTo>
                    <a:pt x="676680" y="19975"/>
                  </a:lnTo>
                  <a:lnTo>
                    <a:pt x="686230" y="10300"/>
                  </a:lnTo>
                  <a:lnTo>
                    <a:pt x="696239" y="0"/>
                  </a:lnTo>
                  <a:lnTo>
                    <a:pt x="696239" y="10020"/>
                  </a:lnTo>
                  <a:lnTo>
                    <a:pt x="694951" y="11416"/>
                  </a:lnTo>
                  <a:lnTo>
                    <a:pt x="685729" y="21426"/>
                  </a:lnTo>
                  <a:lnTo>
                    <a:pt x="676732" y="31110"/>
                  </a:lnTo>
                  <a:lnTo>
                    <a:pt x="667876" y="40405"/>
                  </a:lnTo>
                  <a:lnTo>
                    <a:pt x="659079" y="49249"/>
                  </a:lnTo>
                  <a:lnTo>
                    <a:pt x="650256" y="57580"/>
                  </a:lnTo>
                  <a:lnTo>
                    <a:pt x="641325" y="65334"/>
                  </a:lnTo>
                  <a:lnTo>
                    <a:pt x="631632" y="73287"/>
                  </a:lnTo>
                  <a:lnTo>
                    <a:pt x="621251" y="81450"/>
                  </a:lnTo>
                  <a:lnTo>
                    <a:pt x="610736" y="89302"/>
                  </a:lnTo>
                  <a:lnTo>
                    <a:pt x="600115" y="96761"/>
                  </a:lnTo>
                  <a:lnTo>
                    <a:pt x="589418" y="103747"/>
                  </a:lnTo>
                  <a:lnTo>
                    <a:pt x="578672" y="110178"/>
                  </a:lnTo>
                  <a:lnTo>
                    <a:pt x="567907" y="115972"/>
                  </a:lnTo>
                  <a:lnTo>
                    <a:pt x="557151" y="121048"/>
                  </a:lnTo>
                  <a:lnTo>
                    <a:pt x="538509" y="128651"/>
                  </a:lnTo>
                  <a:lnTo>
                    <a:pt x="526959" y="132665"/>
                  </a:lnTo>
                  <a:lnTo>
                    <a:pt x="515040" y="136329"/>
                  </a:lnTo>
                  <a:lnTo>
                    <a:pt x="502736" y="139664"/>
                  </a:lnTo>
                  <a:lnTo>
                    <a:pt x="490031" y="142690"/>
                  </a:lnTo>
                  <a:lnTo>
                    <a:pt x="476910" y="145430"/>
                  </a:lnTo>
                  <a:lnTo>
                    <a:pt x="463357" y="147903"/>
                  </a:lnTo>
                  <a:lnTo>
                    <a:pt x="441504" y="150922"/>
                  </a:lnTo>
                  <a:lnTo>
                    <a:pt x="428729" y="152401"/>
                  </a:lnTo>
                  <a:lnTo>
                    <a:pt x="415258" y="153916"/>
                  </a:lnTo>
                  <a:lnTo>
                    <a:pt x="367559" y="158325"/>
                  </a:lnTo>
                  <a:lnTo>
                    <a:pt x="0" y="193597"/>
                  </a:lnTo>
                  <a:lnTo>
                    <a:pt x="0" y="166742"/>
                  </a:lnTo>
                  <a:lnTo>
                    <a:pt x="365956" y="13988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588897" y="733477"/>
              <a:ext cx="461754" cy="207426"/>
            </a:xfrm>
            <a:custGeom>
              <a:avLst/>
              <a:gdLst/>
              <a:ahLst/>
              <a:cxnLst/>
              <a:rect l="l" t="t" r="r" b="b"/>
              <a:pathLst>
                <a:path w="615672" h="276568">
                  <a:moveTo>
                    <a:pt x="0" y="0"/>
                  </a:moveTo>
                  <a:lnTo>
                    <a:pt x="615672" y="0"/>
                  </a:lnTo>
                  <a:lnTo>
                    <a:pt x="615672" y="276568"/>
                  </a:lnTo>
                  <a:lnTo>
                    <a:pt x="0" y="276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1003" y="731372"/>
              <a:ext cx="461453" cy="207726"/>
            </a:xfrm>
            <a:custGeom>
              <a:avLst/>
              <a:gdLst/>
              <a:ahLst/>
              <a:cxnLst/>
              <a:rect l="l" t="t" r="r" b="b"/>
              <a:pathLst>
                <a:path w="615271" h="276968">
                  <a:moveTo>
                    <a:pt x="610060" y="5611"/>
                  </a:moveTo>
                  <a:lnTo>
                    <a:pt x="0" y="5611"/>
                  </a:lnTo>
                  <a:lnTo>
                    <a:pt x="610060" y="0"/>
                  </a:lnTo>
                  <a:lnTo>
                    <a:pt x="615271" y="0"/>
                  </a:lnTo>
                  <a:lnTo>
                    <a:pt x="610060" y="276968"/>
                  </a:lnTo>
                  <a:lnTo>
                    <a:pt x="610060" y="561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587093" y="731374"/>
              <a:ext cx="465362" cy="211634"/>
            </a:xfrm>
            <a:custGeom>
              <a:avLst/>
              <a:gdLst/>
              <a:ahLst/>
              <a:cxnLst/>
              <a:rect l="l" t="t" r="r" b="b"/>
              <a:pathLst>
                <a:path w="620482" h="282179">
                  <a:moveTo>
                    <a:pt x="5210" y="5611"/>
                  </a:moveTo>
                  <a:lnTo>
                    <a:pt x="5210" y="276968"/>
                  </a:lnTo>
                  <a:lnTo>
                    <a:pt x="615271" y="276968"/>
                  </a:lnTo>
                  <a:lnTo>
                    <a:pt x="620482" y="0"/>
                  </a:lnTo>
                  <a:lnTo>
                    <a:pt x="620482" y="282179"/>
                  </a:lnTo>
                  <a:lnTo>
                    <a:pt x="0" y="282179"/>
                  </a:lnTo>
                  <a:lnTo>
                    <a:pt x="0" y="0"/>
                  </a:lnTo>
                  <a:lnTo>
                    <a:pt x="615271" y="0"/>
                  </a:lnTo>
                  <a:lnTo>
                    <a:pt x="5210" y="561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588897" y="436767"/>
              <a:ext cx="461754" cy="309936"/>
            </a:xfrm>
            <a:custGeom>
              <a:avLst/>
              <a:gdLst/>
              <a:ahLst/>
              <a:cxnLst/>
              <a:rect l="l" t="t" r="r" b="b"/>
              <a:pathLst>
                <a:path w="615672" h="413248">
                  <a:moveTo>
                    <a:pt x="0" y="0"/>
                  </a:moveTo>
                  <a:lnTo>
                    <a:pt x="615672" y="0"/>
                  </a:lnTo>
                  <a:lnTo>
                    <a:pt x="615672" y="413248"/>
                  </a:lnTo>
                  <a:lnTo>
                    <a:pt x="0" y="413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9A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591003" y="434663"/>
              <a:ext cx="461453" cy="309936"/>
            </a:xfrm>
            <a:custGeom>
              <a:avLst/>
              <a:gdLst/>
              <a:ahLst/>
              <a:cxnLst/>
              <a:rect l="l" t="t" r="r" b="b"/>
              <a:pathLst>
                <a:path w="615271" h="413248">
                  <a:moveTo>
                    <a:pt x="610060" y="5210"/>
                  </a:moveTo>
                  <a:lnTo>
                    <a:pt x="0" y="5210"/>
                  </a:lnTo>
                  <a:lnTo>
                    <a:pt x="610060" y="0"/>
                  </a:lnTo>
                  <a:lnTo>
                    <a:pt x="615271" y="0"/>
                  </a:lnTo>
                  <a:lnTo>
                    <a:pt x="610060" y="413248"/>
                  </a:lnTo>
                  <a:lnTo>
                    <a:pt x="610060" y="521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587093" y="434663"/>
              <a:ext cx="465362" cy="314145"/>
            </a:xfrm>
            <a:custGeom>
              <a:avLst/>
              <a:gdLst/>
              <a:ahLst/>
              <a:cxnLst/>
              <a:rect l="l" t="t" r="r" b="b"/>
              <a:pathLst>
                <a:path w="620482" h="418860">
                  <a:moveTo>
                    <a:pt x="5210" y="5210"/>
                  </a:moveTo>
                  <a:lnTo>
                    <a:pt x="5210" y="413248"/>
                  </a:lnTo>
                  <a:lnTo>
                    <a:pt x="615271" y="413248"/>
                  </a:lnTo>
                  <a:lnTo>
                    <a:pt x="620482" y="0"/>
                  </a:lnTo>
                  <a:lnTo>
                    <a:pt x="620482" y="418860"/>
                  </a:lnTo>
                  <a:lnTo>
                    <a:pt x="0" y="418860"/>
                  </a:lnTo>
                  <a:lnTo>
                    <a:pt x="0" y="0"/>
                  </a:lnTo>
                  <a:lnTo>
                    <a:pt x="615271" y="0"/>
                  </a:lnTo>
                  <a:lnTo>
                    <a:pt x="5210" y="521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9334" y="466829"/>
              <a:ext cx="41185" cy="41184"/>
            </a:xfrm>
            <a:custGeom>
              <a:avLst/>
              <a:gdLst/>
              <a:ahLst/>
              <a:cxnLst/>
              <a:rect l="l" t="t" r="r" b="b"/>
              <a:pathLst>
                <a:path w="54913" h="54912">
                  <a:moveTo>
                    <a:pt x="33669" y="20441"/>
                  </a:moveTo>
                  <a:lnTo>
                    <a:pt x="54913" y="20441"/>
                  </a:lnTo>
                  <a:lnTo>
                    <a:pt x="38078" y="33669"/>
                  </a:lnTo>
                  <a:lnTo>
                    <a:pt x="44491" y="54912"/>
                  </a:lnTo>
                  <a:lnTo>
                    <a:pt x="27657" y="41685"/>
                  </a:lnTo>
                  <a:lnTo>
                    <a:pt x="10421" y="54912"/>
                  </a:lnTo>
                  <a:lnTo>
                    <a:pt x="17235" y="33669"/>
                  </a:lnTo>
                  <a:lnTo>
                    <a:pt x="0" y="20441"/>
                  </a:lnTo>
                  <a:lnTo>
                    <a:pt x="21243" y="20441"/>
                  </a:lnTo>
                  <a:lnTo>
                    <a:pt x="27657" y="0"/>
                  </a:lnTo>
                  <a:lnTo>
                    <a:pt x="33669" y="20441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799935" y="671250"/>
              <a:ext cx="41185" cy="39982"/>
            </a:xfrm>
            <a:custGeom>
              <a:avLst/>
              <a:gdLst/>
              <a:ahLst/>
              <a:cxnLst/>
              <a:rect l="l" t="t" r="r" b="b"/>
              <a:pathLst>
                <a:path w="54913" h="53309">
                  <a:moveTo>
                    <a:pt x="33669" y="20041"/>
                  </a:moveTo>
                  <a:lnTo>
                    <a:pt x="54913" y="20041"/>
                  </a:lnTo>
                  <a:lnTo>
                    <a:pt x="38078" y="32867"/>
                  </a:lnTo>
                  <a:lnTo>
                    <a:pt x="44491" y="53309"/>
                  </a:lnTo>
                  <a:lnTo>
                    <a:pt x="27657" y="40483"/>
                  </a:lnTo>
                  <a:lnTo>
                    <a:pt x="10421" y="53309"/>
                  </a:lnTo>
                  <a:lnTo>
                    <a:pt x="17235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3669" y="20041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850439" y="657722"/>
              <a:ext cx="41185" cy="39982"/>
            </a:xfrm>
            <a:custGeom>
              <a:avLst/>
              <a:gdLst/>
              <a:ahLst/>
              <a:cxnLst/>
              <a:rect l="l" t="t" r="r" b="b"/>
              <a:pathLst>
                <a:path w="54913" h="53309">
                  <a:moveTo>
                    <a:pt x="33669" y="20041"/>
                  </a:moveTo>
                  <a:lnTo>
                    <a:pt x="54913" y="20041"/>
                  </a:lnTo>
                  <a:lnTo>
                    <a:pt x="38078" y="32867"/>
                  </a:lnTo>
                  <a:lnTo>
                    <a:pt x="44491" y="53309"/>
                  </a:lnTo>
                  <a:lnTo>
                    <a:pt x="27657" y="40483"/>
                  </a:lnTo>
                  <a:lnTo>
                    <a:pt x="10421" y="53309"/>
                  </a:lnTo>
                  <a:lnTo>
                    <a:pt x="17235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3669" y="20041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850439" y="480959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33669" y="19640"/>
                  </a:moveTo>
                  <a:lnTo>
                    <a:pt x="54913" y="19640"/>
                  </a:lnTo>
                  <a:lnTo>
                    <a:pt x="38078" y="32466"/>
                  </a:lnTo>
                  <a:lnTo>
                    <a:pt x="44491" y="52908"/>
                  </a:lnTo>
                  <a:lnTo>
                    <a:pt x="27657" y="40483"/>
                  </a:lnTo>
                  <a:lnTo>
                    <a:pt x="10421" y="52908"/>
                  </a:lnTo>
                  <a:lnTo>
                    <a:pt x="17235" y="32466"/>
                  </a:lnTo>
                  <a:lnTo>
                    <a:pt x="0" y="19640"/>
                  </a:lnTo>
                  <a:lnTo>
                    <a:pt x="21243" y="19640"/>
                  </a:lnTo>
                  <a:lnTo>
                    <a:pt x="27657" y="0"/>
                  </a:lnTo>
                  <a:lnTo>
                    <a:pt x="33669" y="19640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887715" y="518235"/>
              <a:ext cx="41486" cy="39982"/>
            </a:xfrm>
            <a:custGeom>
              <a:avLst/>
              <a:gdLst/>
              <a:ahLst/>
              <a:cxnLst/>
              <a:rect l="l" t="t" r="r" b="b"/>
              <a:pathLst>
                <a:path w="55314" h="53309">
                  <a:moveTo>
                    <a:pt x="27657" y="40483"/>
                  </a:moveTo>
                  <a:lnTo>
                    <a:pt x="10822" y="53309"/>
                  </a:lnTo>
                  <a:lnTo>
                    <a:pt x="17636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4070" y="20041"/>
                  </a:lnTo>
                  <a:lnTo>
                    <a:pt x="55314" y="20041"/>
                  </a:lnTo>
                  <a:lnTo>
                    <a:pt x="38078" y="32867"/>
                  </a:lnTo>
                  <a:lnTo>
                    <a:pt x="44892" y="53309"/>
                  </a:lnTo>
                  <a:lnTo>
                    <a:pt x="27657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887715" y="621047"/>
              <a:ext cx="41486" cy="39681"/>
            </a:xfrm>
            <a:custGeom>
              <a:avLst/>
              <a:gdLst/>
              <a:ahLst/>
              <a:cxnLst/>
              <a:rect l="l" t="t" r="r" b="b"/>
              <a:pathLst>
                <a:path w="55314" h="52908">
                  <a:moveTo>
                    <a:pt x="27657" y="40483"/>
                  </a:moveTo>
                  <a:lnTo>
                    <a:pt x="10822" y="52908"/>
                  </a:lnTo>
                  <a:lnTo>
                    <a:pt x="17636" y="32466"/>
                  </a:lnTo>
                  <a:lnTo>
                    <a:pt x="0" y="19640"/>
                  </a:lnTo>
                  <a:lnTo>
                    <a:pt x="21243" y="19640"/>
                  </a:lnTo>
                  <a:lnTo>
                    <a:pt x="27657" y="0"/>
                  </a:lnTo>
                  <a:lnTo>
                    <a:pt x="34070" y="19640"/>
                  </a:lnTo>
                  <a:lnTo>
                    <a:pt x="55314" y="19640"/>
                  </a:lnTo>
                  <a:lnTo>
                    <a:pt x="38078" y="32466"/>
                  </a:lnTo>
                  <a:lnTo>
                    <a:pt x="44892" y="52908"/>
                  </a:lnTo>
                  <a:lnTo>
                    <a:pt x="27657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901843" y="568740"/>
              <a:ext cx="41486" cy="39982"/>
            </a:xfrm>
            <a:custGeom>
              <a:avLst/>
              <a:gdLst/>
              <a:ahLst/>
              <a:cxnLst/>
              <a:rect l="l" t="t" r="r" b="b"/>
              <a:pathLst>
                <a:path w="55314" h="53309">
                  <a:moveTo>
                    <a:pt x="27657" y="40483"/>
                  </a:moveTo>
                  <a:lnTo>
                    <a:pt x="10822" y="53309"/>
                  </a:lnTo>
                  <a:lnTo>
                    <a:pt x="17235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4070" y="20041"/>
                  </a:lnTo>
                  <a:lnTo>
                    <a:pt x="55314" y="20041"/>
                  </a:lnTo>
                  <a:lnTo>
                    <a:pt x="38078" y="32867"/>
                  </a:lnTo>
                  <a:lnTo>
                    <a:pt x="44892" y="53309"/>
                  </a:lnTo>
                  <a:lnTo>
                    <a:pt x="27657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747927" y="480959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27657" y="40483"/>
                  </a:moveTo>
                  <a:lnTo>
                    <a:pt x="10421" y="52908"/>
                  </a:lnTo>
                  <a:lnTo>
                    <a:pt x="17235" y="32867"/>
                  </a:lnTo>
                  <a:lnTo>
                    <a:pt x="0" y="20041"/>
                  </a:lnTo>
                  <a:lnTo>
                    <a:pt x="21243" y="20041"/>
                  </a:lnTo>
                  <a:lnTo>
                    <a:pt x="27657" y="0"/>
                  </a:lnTo>
                  <a:lnTo>
                    <a:pt x="33669" y="20041"/>
                  </a:lnTo>
                  <a:lnTo>
                    <a:pt x="54913" y="20041"/>
                  </a:lnTo>
                  <a:lnTo>
                    <a:pt x="37677" y="32867"/>
                  </a:lnTo>
                  <a:lnTo>
                    <a:pt x="44491" y="52908"/>
                  </a:lnTo>
                  <a:lnTo>
                    <a:pt x="27657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711552" y="518536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27256" y="40483"/>
                  </a:moveTo>
                  <a:lnTo>
                    <a:pt x="10421" y="52908"/>
                  </a:lnTo>
                  <a:lnTo>
                    <a:pt x="17235" y="32466"/>
                  </a:lnTo>
                  <a:lnTo>
                    <a:pt x="0" y="19640"/>
                  </a:lnTo>
                  <a:lnTo>
                    <a:pt x="20843" y="19640"/>
                  </a:lnTo>
                  <a:lnTo>
                    <a:pt x="27256" y="0"/>
                  </a:lnTo>
                  <a:lnTo>
                    <a:pt x="33669" y="19640"/>
                  </a:lnTo>
                  <a:lnTo>
                    <a:pt x="54913" y="19640"/>
                  </a:lnTo>
                  <a:lnTo>
                    <a:pt x="37677" y="32466"/>
                  </a:lnTo>
                  <a:lnTo>
                    <a:pt x="44491" y="52908"/>
                  </a:lnTo>
                  <a:lnTo>
                    <a:pt x="27256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698024" y="569039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27256" y="40483"/>
                  </a:moveTo>
                  <a:lnTo>
                    <a:pt x="10421" y="52908"/>
                  </a:lnTo>
                  <a:lnTo>
                    <a:pt x="17235" y="32466"/>
                  </a:lnTo>
                  <a:lnTo>
                    <a:pt x="0" y="19640"/>
                  </a:lnTo>
                  <a:lnTo>
                    <a:pt x="20843" y="19640"/>
                  </a:lnTo>
                  <a:lnTo>
                    <a:pt x="27256" y="0"/>
                  </a:lnTo>
                  <a:lnTo>
                    <a:pt x="33669" y="19640"/>
                  </a:lnTo>
                  <a:lnTo>
                    <a:pt x="54913" y="19640"/>
                  </a:lnTo>
                  <a:lnTo>
                    <a:pt x="37677" y="32466"/>
                  </a:lnTo>
                  <a:lnTo>
                    <a:pt x="44491" y="52908"/>
                  </a:lnTo>
                  <a:lnTo>
                    <a:pt x="27256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711552" y="621047"/>
              <a:ext cx="41185" cy="39681"/>
            </a:xfrm>
            <a:custGeom>
              <a:avLst/>
              <a:gdLst/>
              <a:ahLst/>
              <a:cxnLst/>
              <a:rect l="l" t="t" r="r" b="b"/>
              <a:pathLst>
                <a:path w="54913" h="52908">
                  <a:moveTo>
                    <a:pt x="27256" y="40483"/>
                  </a:moveTo>
                  <a:lnTo>
                    <a:pt x="10421" y="52908"/>
                  </a:lnTo>
                  <a:lnTo>
                    <a:pt x="17235" y="32466"/>
                  </a:lnTo>
                  <a:lnTo>
                    <a:pt x="0" y="19640"/>
                  </a:lnTo>
                  <a:lnTo>
                    <a:pt x="20843" y="19640"/>
                  </a:lnTo>
                  <a:lnTo>
                    <a:pt x="27256" y="0"/>
                  </a:lnTo>
                  <a:lnTo>
                    <a:pt x="33669" y="19640"/>
                  </a:lnTo>
                  <a:lnTo>
                    <a:pt x="54913" y="19640"/>
                  </a:lnTo>
                  <a:lnTo>
                    <a:pt x="37677" y="32466"/>
                  </a:lnTo>
                  <a:lnTo>
                    <a:pt x="44491" y="52908"/>
                  </a:lnTo>
                  <a:lnTo>
                    <a:pt x="27256" y="40483"/>
                  </a:lnTo>
                  <a:close/>
                </a:path>
              </a:pathLst>
            </a:custGeom>
            <a:solidFill>
              <a:srgbClr val="FDF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588897" y="946013"/>
              <a:ext cx="461754" cy="0"/>
            </a:xfrm>
            <a:custGeom>
              <a:avLst/>
              <a:gdLst/>
              <a:ahLst/>
              <a:cxnLst/>
              <a:rect l="l" t="t" r="r" b="b"/>
              <a:pathLst>
                <a:path w="615672">
                  <a:moveTo>
                    <a:pt x="0" y="0"/>
                  </a:moveTo>
                  <a:lnTo>
                    <a:pt x="615672" y="0"/>
                  </a:lnTo>
                </a:path>
              </a:pathLst>
            </a:custGeom>
            <a:ln w="41352">
              <a:solidFill>
                <a:srgbClr val="2549A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591003" y="928879"/>
              <a:ext cx="461453" cy="30062"/>
            </a:xfrm>
            <a:custGeom>
              <a:avLst/>
              <a:gdLst/>
              <a:ahLst/>
              <a:cxnLst/>
              <a:rect l="l" t="t" r="r" b="b"/>
              <a:pathLst>
                <a:path w="615271" h="40082">
                  <a:moveTo>
                    <a:pt x="610060" y="5210"/>
                  </a:moveTo>
                  <a:lnTo>
                    <a:pt x="0" y="5210"/>
                  </a:lnTo>
                  <a:lnTo>
                    <a:pt x="610060" y="0"/>
                  </a:lnTo>
                  <a:lnTo>
                    <a:pt x="615271" y="0"/>
                  </a:lnTo>
                  <a:lnTo>
                    <a:pt x="610060" y="40082"/>
                  </a:lnTo>
                  <a:lnTo>
                    <a:pt x="610060" y="521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587093" y="928878"/>
              <a:ext cx="465362" cy="34270"/>
            </a:xfrm>
            <a:custGeom>
              <a:avLst/>
              <a:gdLst/>
              <a:ahLst/>
              <a:cxnLst/>
              <a:rect l="l" t="t" r="r" b="b"/>
              <a:pathLst>
                <a:path w="620482" h="45693">
                  <a:moveTo>
                    <a:pt x="5210" y="5210"/>
                  </a:moveTo>
                  <a:lnTo>
                    <a:pt x="5210" y="40082"/>
                  </a:lnTo>
                  <a:lnTo>
                    <a:pt x="615271" y="40082"/>
                  </a:lnTo>
                  <a:lnTo>
                    <a:pt x="620482" y="0"/>
                  </a:lnTo>
                  <a:lnTo>
                    <a:pt x="620482" y="45693"/>
                  </a:lnTo>
                  <a:lnTo>
                    <a:pt x="0" y="45693"/>
                  </a:lnTo>
                  <a:lnTo>
                    <a:pt x="0" y="0"/>
                  </a:lnTo>
                  <a:lnTo>
                    <a:pt x="615271" y="0"/>
                  </a:lnTo>
                  <a:lnTo>
                    <a:pt x="5210" y="521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113481" y="224834"/>
              <a:ext cx="322266" cy="265745"/>
            </a:xfrm>
            <a:custGeom>
              <a:avLst/>
              <a:gdLst/>
              <a:ahLst/>
              <a:cxnLst/>
              <a:rect l="l" t="t" r="r" b="b"/>
              <a:pathLst>
                <a:path w="429688" h="354327">
                  <a:moveTo>
                    <a:pt x="18125" y="28188"/>
                  </a:moveTo>
                  <a:lnTo>
                    <a:pt x="34457" y="53587"/>
                  </a:lnTo>
                  <a:lnTo>
                    <a:pt x="49108" y="76374"/>
                  </a:lnTo>
                  <a:lnTo>
                    <a:pt x="62192" y="96723"/>
                  </a:lnTo>
                  <a:lnTo>
                    <a:pt x="73821" y="114810"/>
                  </a:lnTo>
                  <a:lnTo>
                    <a:pt x="84107" y="130811"/>
                  </a:lnTo>
                  <a:lnTo>
                    <a:pt x="93164" y="144902"/>
                  </a:lnTo>
                  <a:lnTo>
                    <a:pt x="101104" y="157257"/>
                  </a:lnTo>
                  <a:lnTo>
                    <a:pt x="108041" y="168053"/>
                  </a:lnTo>
                  <a:lnTo>
                    <a:pt x="114085" y="177464"/>
                  </a:lnTo>
                  <a:lnTo>
                    <a:pt x="119351" y="185667"/>
                  </a:lnTo>
                  <a:lnTo>
                    <a:pt x="123952" y="192837"/>
                  </a:lnTo>
                  <a:lnTo>
                    <a:pt x="127999" y="199150"/>
                  </a:lnTo>
                  <a:lnTo>
                    <a:pt x="134885" y="209906"/>
                  </a:lnTo>
                  <a:lnTo>
                    <a:pt x="140911" y="219339"/>
                  </a:lnTo>
                  <a:lnTo>
                    <a:pt x="146979" y="228853"/>
                  </a:lnTo>
                  <a:lnTo>
                    <a:pt x="150310" y="234080"/>
                  </a:lnTo>
                  <a:lnTo>
                    <a:pt x="155696" y="242172"/>
                  </a:lnTo>
                  <a:lnTo>
                    <a:pt x="161375" y="250009"/>
                  </a:lnTo>
                  <a:lnTo>
                    <a:pt x="167512" y="257586"/>
                  </a:lnTo>
                  <a:lnTo>
                    <a:pt x="174277" y="264897"/>
                  </a:lnTo>
                  <a:lnTo>
                    <a:pt x="181837" y="271938"/>
                  </a:lnTo>
                  <a:lnTo>
                    <a:pt x="190358" y="278703"/>
                  </a:lnTo>
                  <a:lnTo>
                    <a:pt x="200008" y="285187"/>
                  </a:lnTo>
                  <a:lnTo>
                    <a:pt x="210955" y="291384"/>
                  </a:lnTo>
                  <a:lnTo>
                    <a:pt x="223366" y="297290"/>
                  </a:lnTo>
                  <a:lnTo>
                    <a:pt x="237408" y="302898"/>
                  </a:lnTo>
                  <a:lnTo>
                    <a:pt x="253250" y="308205"/>
                  </a:lnTo>
                  <a:lnTo>
                    <a:pt x="271057" y="313204"/>
                  </a:lnTo>
                  <a:lnTo>
                    <a:pt x="290999" y="317890"/>
                  </a:lnTo>
                  <a:lnTo>
                    <a:pt x="319262" y="323710"/>
                  </a:lnTo>
                  <a:lnTo>
                    <a:pt x="341266" y="328262"/>
                  </a:lnTo>
                  <a:lnTo>
                    <a:pt x="360680" y="332311"/>
                  </a:lnTo>
                  <a:lnTo>
                    <a:pt x="377560" y="335863"/>
                  </a:lnTo>
                  <a:lnTo>
                    <a:pt x="391965" y="338922"/>
                  </a:lnTo>
                  <a:lnTo>
                    <a:pt x="403953" y="341490"/>
                  </a:lnTo>
                  <a:lnTo>
                    <a:pt x="413582" y="343571"/>
                  </a:lnTo>
                  <a:lnTo>
                    <a:pt x="420910" y="345170"/>
                  </a:lnTo>
                  <a:lnTo>
                    <a:pt x="425996" y="346290"/>
                  </a:lnTo>
                  <a:lnTo>
                    <a:pt x="429688" y="347113"/>
                  </a:lnTo>
                  <a:lnTo>
                    <a:pt x="429688" y="354327"/>
                  </a:lnTo>
                  <a:lnTo>
                    <a:pt x="414785" y="351226"/>
                  </a:lnTo>
                  <a:lnTo>
                    <a:pt x="402226" y="348609"/>
                  </a:lnTo>
                  <a:lnTo>
                    <a:pt x="391394" y="346344"/>
                  </a:lnTo>
                  <a:lnTo>
                    <a:pt x="381676" y="344299"/>
                  </a:lnTo>
                  <a:lnTo>
                    <a:pt x="372455" y="342343"/>
                  </a:lnTo>
                  <a:lnTo>
                    <a:pt x="363117" y="340344"/>
                  </a:lnTo>
                  <a:lnTo>
                    <a:pt x="353046" y="338170"/>
                  </a:lnTo>
                  <a:lnTo>
                    <a:pt x="341628" y="335690"/>
                  </a:lnTo>
                  <a:lnTo>
                    <a:pt x="328247" y="332772"/>
                  </a:lnTo>
                  <a:lnTo>
                    <a:pt x="312288" y="329285"/>
                  </a:lnTo>
                  <a:lnTo>
                    <a:pt x="293136" y="325096"/>
                  </a:lnTo>
                  <a:lnTo>
                    <a:pt x="293005" y="325067"/>
                  </a:lnTo>
                  <a:lnTo>
                    <a:pt x="275439" y="321246"/>
                  </a:lnTo>
                  <a:lnTo>
                    <a:pt x="259463" y="317689"/>
                  </a:lnTo>
                  <a:lnTo>
                    <a:pt x="244928" y="314236"/>
                  </a:lnTo>
                  <a:lnTo>
                    <a:pt x="231683" y="310728"/>
                  </a:lnTo>
                  <a:lnTo>
                    <a:pt x="219578" y="307004"/>
                  </a:lnTo>
                  <a:lnTo>
                    <a:pt x="208463" y="302907"/>
                  </a:lnTo>
                  <a:lnTo>
                    <a:pt x="198189" y="298274"/>
                  </a:lnTo>
                  <a:lnTo>
                    <a:pt x="188605" y="292948"/>
                  </a:lnTo>
                  <a:lnTo>
                    <a:pt x="179560" y="286767"/>
                  </a:lnTo>
                  <a:lnTo>
                    <a:pt x="170905" y="279573"/>
                  </a:lnTo>
                  <a:lnTo>
                    <a:pt x="162490" y="271206"/>
                  </a:lnTo>
                  <a:lnTo>
                    <a:pt x="154164" y="261506"/>
                  </a:lnTo>
                  <a:lnTo>
                    <a:pt x="144066" y="248037"/>
                  </a:lnTo>
                  <a:lnTo>
                    <a:pt x="130536" y="229335"/>
                  </a:lnTo>
                  <a:lnTo>
                    <a:pt x="122364" y="217967"/>
                  </a:lnTo>
                  <a:lnTo>
                    <a:pt x="113465" y="205553"/>
                  </a:lnTo>
                  <a:lnTo>
                    <a:pt x="103996" y="192317"/>
                  </a:lnTo>
                  <a:lnTo>
                    <a:pt x="94116" y="178482"/>
                  </a:lnTo>
                  <a:lnTo>
                    <a:pt x="83981" y="164273"/>
                  </a:lnTo>
                  <a:lnTo>
                    <a:pt x="73750" y="149914"/>
                  </a:lnTo>
                  <a:lnTo>
                    <a:pt x="63581" y="135628"/>
                  </a:lnTo>
                  <a:lnTo>
                    <a:pt x="53631" y="121640"/>
                  </a:lnTo>
                  <a:lnTo>
                    <a:pt x="44059" y="108174"/>
                  </a:lnTo>
                  <a:lnTo>
                    <a:pt x="35021" y="95453"/>
                  </a:lnTo>
                  <a:lnTo>
                    <a:pt x="26677" y="83701"/>
                  </a:lnTo>
                  <a:lnTo>
                    <a:pt x="19183" y="73144"/>
                  </a:lnTo>
                  <a:lnTo>
                    <a:pt x="12698" y="64003"/>
                  </a:lnTo>
                  <a:lnTo>
                    <a:pt x="3384" y="50870"/>
                  </a:lnTo>
                  <a:lnTo>
                    <a:pt x="0" y="46094"/>
                  </a:lnTo>
                  <a:lnTo>
                    <a:pt x="0" y="0"/>
                  </a:lnTo>
                  <a:lnTo>
                    <a:pt x="18125" y="28188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2113182" y="266919"/>
              <a:ext cx="322867" cy="244402"/>
            </a:xfrm>
            <a:custGeom>
              <a:avLst/>
              <a:gdLst/>
              <a:ahLst/>
              <a:cxnLst/>
              <a:rect l="l" t="t" r="r" b="b"/>
              <a:pathLst>
                <a:path w="430489" h="325869">
                  <a:moveTo>
                    <a:pt x="19154" y="26814"/>
                  </a:moveTo>
                  <a:lnTo>
                    <a:pt x="36046" y="50967"/>
                  </a:lnTo>
                  <a:lnTo>
                    <a:pt x="51190" y="72616"/>
                  </a:lnTo>
                  <a:lnTo>
                    <a:pt x="64696" y="91920"/>
                  </a:lnTo>
                  <a:lnTo>
                    <a:pt x="76677" y="109036"/>
                  </a:lnTo>
                  <a:lnTo>
                    <a:pt x="87243" y="124123"/>
                  </a:lnTo>
                  <a:lnTo>
                    <a:pt x="96506" y="137340"/>
                  </a:lnTo>
                  <a:lnTo>
                    <a:pt x="104577" y="148843"/>
                  </a:lnTo>
                  <a:lnTo>
                    <a:pt x="111569" y="158791"/>
                  </a:lnTo>
                  <a:lnTo>
                    <a:pt x="117593" y="167343"/>
                  </a:lnTo>
                  <a:lnTo>
                    <a:pt x="122759" y="174657"/>
                  </a:lnTo>
                  <a:lnTo>
                    <a:pt x="127181" y="180890"/>
                  </a:lnTo>
                  <a:lnTo>
                    <a:pt x="130969" y="186200"/>
                  </a:lnTo>
                  <a:lnTo>
                    <a:pt x="137089" y="194687"/>
                  </a:lnTo>
                  <a:lnTo>
                    <a:pt x="142013" y="201382"/>
                  </a:lnTo>
                  <a:lnTo>
                    <a:pt x="146633" y="207551"/>
                  </a:lnTo>
                  <a:lnTo>
                    <a:pt x="149108" y="210833"/>
                  </a:lnTo>
                  <a:lnTo>
                    <a:pt x="153275" y="216369"/>
                  </a:lnTo>
                  <a:lnTo>
                    <a:pt x="163023" y="228563"/>
                  </a:lnTo>
                  <a:lnTo>
                    <a:pt x="175967" y="241749"/>
                  </a:lnTo>
                  <a:lnTo>
                    <a:pt x="184128" y="248525"/>
                  </a:lnTo>
                  <a:lnTo>
                    <a:pt x="193679" y="255323"/>
                  </a:lnTo>
                  <a:lnTo>
                    <a:pt x="204814" y="262067"/>
                  </a:lnTo>
                  <a:lnTo>
                    <a:pt x="217731" y="268683"/>
                  </a:lnTo>
                  <a:lnTo>
                    <a:pt x="232627" y="275093"/>
                  </a:lnTo>
                  <a:lnTo>
                    <a:pt x="249697" y="281223"/>
                  </a:lnTo>
                  <a:lnTo>
                    <a:pt x="269139" y="286998"/>
                  </a:lnTo>
                  <a:lnTo>
                    <a:pt x="291149" y="292343"/>
                  </a:lnTo>
                  <a:lnTo>
                    <a:pt x="303492" y="294913"/>
                  </a:lnTo>
                  <a:lnTo>
                    <a:pt x="316034" y="297455"/>
                  </a:lnTo>
                  <a:lnTo>
                    <a:pt x="330955" y="300455"/>
                  </a:lnTo>
                  <a:lnTo>
                    <a:pt x="347375" y="303741"/>
                  </a:lnTo>
                  <a:lnTo>
                    <a:pt x="364417" y="307140"/>
                  </a:lnTo>
                  <a:lnTo>
                    <a:pt x="381201" y="310481"/>
                  </a:lnTo>
                  <a:lnTo>
                    <a:pt x="396847" y="313589"/>
                  </a:lnTo>
                  <a:lnTo>
                    <a:pt x="410477" y="316293"/>
                  </a:lnTo>
                  <a:lnTo>
                    <a:pt x="421212" y="318421"/>
                  </a:lnTo>
                  <a:lnTo>
                    <a:pt x="430489" y="320257"/>
                  </a:lnTo>
                  <a:lnTo>
                    <a:pt x="430489" y="325869"/>
                  </a:lnTo>
                  <a:lnTo>
                    <a:pt x="409707" y="321953"/>
                  </a:lnTo>
                  <a:lnTo>
                    <a:pt x="392462" y="318697"/>
                  </a:lnTo>
                  <a:lnTo>
                    <a:pt x="378129" y="315980"/>
                  </a:lnTo>
                  <a:lnTo>
                    <a:pt x="366082" y="313677"/>
                  </a:lnTo>
                  <a:lnTo>
                    <a:pt x="355697" y="311665"/>
                  </a:lnTo>
                  <a:lnTo>
                    <a:pt x="346349" y="309822"/>
                  </a:lnTo>
                  <a:lnTo>
                    <a:pt x="337412" y="308024"/>
                  </a:lnTo>
                  <a:lnTo>
                    <a:pt x="328263" y="306148"/>
                  </a:lnTo>
                  <a:lnTo>
                    <a:pt x="318275" y="304070"/>
                  </a:lnTo>
                  <a:lnTo>
                    <a:pt x="306823" y="301669"/>
                  </a:lnTo>
                  <a:lnTo>
                    <a:pt x="294208" y="299014"/>
                  </a:lnTo>
                  <a:lnTo>
                    <a:pt x="281407" y="296331"/>
                  </a:lnTo>
                  <a:lnTo>
                    <a:pt x="268582" y="293584"/>
                  </a:lnTo>
                  <a:lnTo>
                    <a:pt x="255802" y="290662"/>
                  </a:lnTo>
                  <a:lnTo>
                    <a:pt x="243137" y="287457"/>
                  </a:lnTo>
                  <a:lnTo>
                    <a:pt x="230653" y="283856"/>
                  </a:lnTo>
                  <a:lnTo>
                    <a:pt x="218419" y="279752"/>
                  </a:lnTo>
                  <a:lnTo>
                    <a:pt x="206505" y="275033"/>
                  </a:lnTo>
                  <a:lnTo>
                    <a:pt x="194979" y="269589"/>
                  </a:lnTo>
                  <a:lnTo>
                    <a:pt x="183908" y="263310"/>
                  </a:lnTo>
                  <a:lnTo>
                    <a:pt x="173362" y="256086"/>
                  </a:lnTo>
                  <a:lnTo>
                    <a:pt x="163409" y="247808"/>
                  </a:lnTo>
                  <a:lnTo>
                    <a:pt x="154118" y="238364"/>
                  </a:lnTo>
                  <a:lnTo>
                    <a:pt x="143794" y="225591"/>
                  </a:lnTo>
                  <a:lnTo>
                    <a:pt x="136849" y="216732"/>
                  </a:lnTo>
                  <a:lnTo>
                    <a:pt x="128847" y="206524"/>
                  </a:lnTo>
                  <a:lnTo>
                    <a:pt x="119965" y="195191"/>
                  </a:lnTo>
                  <a:lnTo>
                    <a:pt x="110376" y="182955"/>
                  </a:lnTo>
                  <a:lnTo>
                    <a:pt x="100256" y="170042"/>
                  </a:lnTo>
                  <a:lnTo>
                    <a:pt x="89780" y="156673"/>
                  </a:lnTo>
                  <a:lnTo>
                    <a:pt x="79123" y="143073"/>
                  </a:lnTo>
                  <a:lnTo>
                    <a:pt x="68460" y="129464"/>
                  </a:lnTo>
                  <a:lnTo>
                    <a:pt x="57966" y="116071"/>
                  </a:lnTo>
                  <a:lnTo>
                    <a:pt x="47816" y="103117"/>
                  </a:lnTo>
                  <a:lnTo>
                    <a:pt x="38185" y="90825"/>
                  </a:lnTo>
                  <a:lnTo>
                    <a:pt x="29249" y="79419"/>
                  </a:lnTo>
                  <a:lnTo>
                    <a:pt x="21181" y="69122"/>
                  </a:lnTo>
                  <a:lnTo>
                    <a:pt x="14158" y="60158"/>
                  </a:lnTo>
                  <a:lnTo>
                    <a:pt x="3944" y="47120"/>
                  </a:lnTo>
                  <a:lnTo>
                    <a:pt x="0" y="42086"/>
                  </a:lnTo>
                  <a:lnTo>
                    <a:pt x="400" y="0"/>
                  </a:lnTo>
                  <a:lnTo>
                    <a:pt x="19154" y="26814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2113181" y="309306"/>
              <a:ext cx="322566" cy="223058"/>
            </a:xfrm>
            <a:custGeom>
              <a:avLst/>
              <a:gdLst/>
              <a:ahLst/>
              <a:cxnLst/>
              <a:rect l="l" t="t" r="r" b="b"/>
              <a:pathLst>
                <a:path w="430088" h="297410">
                  <a:moveTo>
                    <a:pt x="18860" y="23775"/>
                  </a:moveTo>
                  <a:lnTo>
                    <a:pt x="35409" y="45092"/>
                  </a:lnTo>
                  <a:lnTo>
                    <a:pt x="50178" y="64114"/>
                  </a:lnTo>
                  <a:lnTo>
                    <a:pt x="63293" y="81006"/>
                  </a:lnTo>
                  <a:lnTo>
                    <a:pt x="74882" y="95934"/>
                  </a:lnTo>
                  <a:lnTo>
                    <a:pt x="85075" y="109063"/>
                  </a:lnTo>
                  <a:lnTo>
                    <a:pt x="93999" y="120558"/>
                  </a:lnTo>
                  <a:lnTo>
                    <a:pt x="101781" y="130583"/>
                  </a:lnTo>
                  <a:lnTo>
                    <a:pt x="108551" y="139305"/>
                  </a:lnTo>
                  <a:lnTo>
                    <a:pt x="114436" y="146887"/>
                  </a:lnTo>
                  <a:lnTo>
                    <a:pt x="119565" y="153496"/>
                  </a:lnTo>
                  <a:lnTo>
                    <a:pt x="124065" y="159295"/>
                  </a:lnTo>
                  <a:lnTo>
                    <a:pt x="128065" y="164451"/>
                  </a:lnTo>
                  <a:lnTo>
                    <a:pt x="131693" y="169128"/>
                  </a:lnTo>
                  <a:lnTo>
                    <a:pt x="138343" y="177705"/>
                  </a:lnTo>
                  <a:lnTo>
                    <a:pt x="145043" y="186348"/>
                  </a:lnTo>
                  <a:lnTo>
                    <a:pt x="148731" y="191107"/>
                  </a:lnTo>
                  <a:lnTo>
                    <a:pt x="149108" y="191593"/>
                  </a:lnTo>
                  <a:lnTo>
                    <a:pt x="155193" y="198971"/>
                  </a:lnTo>
                  <a:lnTo>
                    <a:pt x="161731" y="206120"/>
                  </a:lnTo>
                  <a:lnTo>
                    <a:pt x="168841" y="213030"/>
                  </a:lnTo>
                  <a:lnTo>
                    <a:pt x="176639" y="219691"/>
                  </a:lnTo>
                  <a:lnTo>
                    <a:pt x="185246" y="226093"/>
                  </a:lnTo>
                  <a:lnTo>
                    <a:pt x="194777" y="232224"/>
                  </a:lnTo>
                  <a:lnTo>
                    <a:pt x="205352" y="238076"/>
                  </a:lnTo>
                  <a:lnTo>
                    <a:pt x="217088" y="243638"/>
                  </a:lnTo>
                  <a:lnTo>
                    <a:pt x="230103" y="248899"/>
                  </a:lnTo>
                  <a:lnTo>
                    <a:pt x="244516" y="253850"/>
                  </a:lnTo>
                  <a:lnTo>
                    <a:pt x="260445" y="258480"/>
                  </a:lnTo>
                  <a:lnTo>
                    <a:pt x="278006" y="262779"/>
                  </a:lnTo>
                  <a:lnTo>
                    <a:pt x="294208" y="266146"/>
                  </a:lnTo>
                  <a:lnTo>
                    <a:pt x="308647" y="268934"/>
                  </a:lnTo>
                  <a:lnTo>
                    <a:pt x="324398" y="271925"/>
                  </a:lnTo>
                  <a:lnTo>
                    <a:pt x="340885" y="275019"/>
                  </a:lnTo>
                  <a:lnTo>
                    <a:pt x="357531" y="278116"/>
                  </a:lnTo>
                  <a:lnTo>
                    <a:pt x="373758" y="281114"/>
                  </a:lnTo>
                  <a:lnTo>
                    <a:pt x="388991" y="283913"/>
                  </a:lnTo>
                  <a:lnTo>
                    <a:pt x="402653" y="286412"/>
                  </a:lnTo>
                  <a:lnTo>
                    <a:pt x="414168" y="288510"/>
                  </a:lnTo>
                  <a:lnTo>
                    <a:pt x="428447" y="291101"/>
                  </a:lnTo>
                  <a:lnTo>
                    <a:pt x="430088" y="291398"/>
                  </a:lnTo>
                  <a:lnTo>
                    <a:pt x="430088" y="297410"/>
                  </a:lnTo>
                  <a:lnTo>
                    <a:pt x="411009" y="293878"/>
                  </a:lnTo>
                  <a:lnTo>
                    <a:pt x="395138" y="290940"/>
                  </a:lnTo>
                  <a:lnTo>
                    <a:pt x="381842" y="288483"/>
                  </a:lnTo>
                  <a:lnTo>
                    <a:pt x="370487" y="286389"/>
                  </a:lnTo>
                  <a:lnTo>
                    <a:pt x="360440" y="284543"/>
                  </a:lnTo>
                  <a:lnTo>
                    <a:pt x="351068" y="282829"/>
                  </a:lnTo>
                  <a:lnTo>
                    <a:pt x="341735" y="281132"/>
                  </a:lnTo>
                  <a:lnTo>
                    <a:pt x="331810" y="279335"/>
                  </a:lnTo>
                  <a:lnTo>
                    <a:pt x="320658" y="277323"/>
                  </a:lnTo>
                  <a:lnTo>
                    <a:pt x="307646" y="274979"/>
                  </a:lnTo>
                  <a:lnTo>
                    <a:pt x="294208" y="272559"/>
                  </a:lnTo>
                  <a:lnTo>
                    <a:pt x="279864" y="269932"/>
                  </a:lnTo>
                  <a:lnTo>
                    <a:pt x="265953" y="267226"/>
                  </a:lnTo>
                  <a:lnTo>
                    <a:pt x="252482" y="264349"/>
                  </a:lnTo>
                  <a:lnTo>
                    <a:pt x="239460" y="261207"/>
                  </a:lnTo>
                  <a:lnTo>
                    <a:pt x="226897" y="257706"/>
                  </a:lnTo>
                  <a:lnTo>
                    <a:pt x="214801" y="253754"/>
                  </a:lnTo>
                  <a:lnTo>
                    <a:pt x="203181" y="249256"/>
                  </a:lnTo>
                  <a:lnTo>
                    <a:pt x="192046" y="244118"/>
                  </a:lnTo>
                  <a:lnTo>
                    <a:pt x="181404" y="238249"/>
                  </a:lnTo>
                  <a:lnTo>
                    <a:pt x="171265" y="231553"/>
                  </a:lnTo>
                  <a:lnTo>
                    <a:pt x="161637" y="223937"/>
                  </a:lnTo>
                  <a:lnTo>
                    <a:pt x="152529" y="215308"/>
                  </a:lnTo>
                  <a:lnTo>
                    <a:pt x="143161" y="204884"/>
                  </a:lnTo>
                  <a:lnTo>
                    <a:pt x="135795" y="196473"/>
                  </a:lnTo>
                  <a:lnTo>
                    <a:pt x="127227" y="186652"/>
                  </a:lnTo>
                  <a:lnTo>
                    <a:pt x="117668" y="175669"/>
                  </a:lnTo>
                  <a:lnTo>
                    <a:pt x="107335" y="163775"/>
                  </a:lnTo>
                  <a:lnTo>
                    <a:pt x="96441" y="151219"/>
                  </a:lnTo>
                  <a:lnTo>
                    <a:pt x="85201" y="138250"/>
                  </a:lnTo>
                  <a:lnTo>
                    <a:pt x="73829" y="125117"/>
                  </a:lnTo>
                  <a:lnTo>
                    <a:pt x="62539" y="112071"/>
                  </a:lnTo>
                  <a:lnTo>
                    <a:pt x="51546" y="99360"/>
                  </a:lnTo>
                  <a:lnTo>
                    <a:pt x="41064" y="87235"/>
                  </a:lnTo>
                  <a:lnTo>
                    <a:pt x="31307" y="75944"/>
                  </a:lnTo>
                  <a:lnTo>
                    <a:pt x="22491" y="65736"/>
                  </a:lnTo>
                  <a:lnTo>
                    <a:pt x="14828" y="56862"/>
                  </a:lnTo>
                  <a:lnTo>
                    <a:pt x="8534" y="49571"/>
                  </a:lnTo>
                  <a:lnTo>
                    <a:pt x="909" y="40735"/>
                  </a:lnTo>
                  <a:lnTo>
                    <a:pt x="0" y="39681"/>
                  </a:lnTo>
                  <a:lnTo>
                    <a:pt x="400" y="0"/>
                  </a:lnTo>
                  <a:lnTo>
                    <a:pt x="18860" y="2377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2113181" y="350792"/>
              <a:ext cx="322566" cy="204119"/>
            </a:xfrm>
            <a:custGeom>
              <a:avLst/>
              <a:gdLst/>
              <a:ahLst/>
              <a:cxnLst/>
              <a:rect l="l" t="t" r="r" b="b"/>
              <a:pathLst>
                <a:path w="430088" h="272159">
                  <a:moveTo>
                    <a:pt x="19909" y="23025"/>
                  </a:moveTo>
                  <a:lnTo>
                    <a:pt x="37618" y="43503"/>
                  </a:lnTo>
                  <a:lnTo>
                    <a:pt x="53284" y="61615"/>
                  </a:lnTo>
                  <a:lnTo>
                    <a:pt x="67065" y="77539"/>
                  </a:lnTo>
                  <a:lnTo>
                    <a:pt x="79117" y="91455"/>
                  </a:lnTo>
                  <a:lnTo>
                    <a:pt x="89599" y="103542"/>
                  </a:lnTo>
                  <a:lnTo>
                    <a:pt x="98666" y="113981"/>
                  </a:lnTo>
                  <a:lnTo>
                    <a:pt x="113187" y="130629"/>
                  </a:lnTo>
                  <a:lnTo>
                    <a:pt x="123938" y="142835"/>
                  </a:lnTo>
                  <a:lnTo>
                    <a:pt x="135747" y="155957"/>
                  </a:lnTo>
                  <a:lnTo>
                    <a:pt x="146148" y="167164"/>
                  </a:lnTo>
                  <a:lnTo>
                    <a:pt x="158095" y="179755"/>
                  </a:lnTo>
                  <a:lnTo>
                    <a:pt x="174135" y="195191"/>
                  </a:lnTo>
                  <a:lnTo>
                    <a:pt x="190441" y="207761"/>
                  </a:lnTo>
                  <a:lnTo>
                    <a:pt x="209139" y="218143"/>
                  </a:lnTo>
                  <a:lnTo>
                    <a:pt x="232358" y="227014"/>
                  </a:lnTo>
                  <a:lnTo>
                    <a:pt x="246328" y="231096"/>
                  </a:lnTo>
                  <a:lnTo>
                    <a:pt x="262226" y="235053"/>
                  </a:lnTo>
                  <a:lnTo>
                    <a:pt x="280318" y="238972"/>
                  </a:lnTo>
                  <a:lnTo>
                    <a:pt x="294208" y="241696"/>
                  </a:lnTo>
                  <a:lnTo>
                    <a:pt x="319439" y="246346"/>
                  </a:lnTo>
                  <a:lnTo>
                    <a:pt x="335047" y="249141"/>
                  </a:lnTo>
                  <a:lnTo>
                    <a:pt x="351624" y="252079"/>
                  </a:lnTo>
                  <a:lnTo>
                    <a:pt x="368399" y="255028"/>
                  </a:lnTo>
                  <a:lnTo>
                    <a:pt x="384600" y="257861"/>
                  </a:lnTo>
                  <a:lnTo>
                    <a:pt x="399458" y="260446"/>
                  </a:lnTo>
                  <a:lnTo>
                    <a:pt x="422060" y="264361"/>
                  </a:lnTo>
                  <a:lnTo>
                    <a:pt x="430088" y="265745"/>
                  </a:lnTo>
                  <a:lnTo>
                    <a:pt x="430088" y="272159"/>
                  </a:lnTo>
                  <a:lnTo>
                    <a:pt x="409182" y="268422"/>
                  </a:lnTo>
                  <a:lnTo>
                    <a:pt x="391857" y="265327"/>
                  </a:lnTo>
                  <a:lnTo>
                    <a:pt x="377478" y="262760"/>
                  </a:lnTo>
                  <a:lnTo>
                    <a:pt x="365409" y="260610"/>
                  </a:lnTo>
                  <a:lnTo>
                    <a:pt x="355014" y="258763"/>
                  </a:lnTo>
                  <a:lnTo>
                    <a:pt x="345658" y="257108"/>
                  </a:lnTo>
                  <a:lnTo>
                    <a:pt x="336706" y="255531"/>
                  </a:lnTo>
                  <a:lnTo>
                    <a:pt x="327521" y="253921"/>
                  </a:lnTo>
                  <a:lnTo>
                    <a:pt x="317469" y="252164"/>
                  </a:lnTo>
                  <a:lnTo>
                    <a:pt x="305914" y="250149"/>
                  </a:lnTo>
                  <a:lnTo>
                    <a:pt x="294208" y="248109"/>
                  </a:lnTo>
                  <a:lnTo>
                    <a:pt x="281483" y="245950"/>
                  </a:lnTo>
                  <a:lnTo>
                    <a:pt x="269055" y="243859"/>
                  </a:lnTo>
                  <a:lnTo>
                    <a:pt x="256884" y="241684"/>
                  </a:lnTo>
                  <a:lnTo>
                    <a:pt x="244934" y="239271"/>
                  </a:lnTo>
                  <a:lnTo>
                    <a:pt x="233168" y="236468"/>
                  </a:lnTo>
                  <a:lnTo>
                    <a:pt x="221548" y="233122"/>
                  </a:lnTo>
                  <a:lnTo>
                    <a:pt x="210037" y="229079"/>
                  </a:lnTo>
                  <a:lnTo>
                    <a:pt x="198598" y="224187"/>
                  </a:lnTo>
                  <a:lnTo>
                    <a:pt x="187193" y="218291"/>
                  </a:lnTo>
                  <a:lnTo>
                    <a:pt x="175785" y="211241"/>
                  </a:lnTo>
                  <a:lnTo>
                    <a:pt x="164337" y="202881"/>
                  </a:lnTo>
                  <a:lnTo>
                    <a:pt x="152811" y="193059"/>
                  </a:lnTo>
                  <a:lnTo>
                    <a:pt x="141863" y="182565"/>
                  </a:lnTo>
                  <a:lnTo>
                    <a:pt x="133221" y="174021"/>
                  </a:lnTo>
                  <a:lnTo>
                    <a:pt x="123423" y="164213"/>
                  </a:lnTo>
                  <a:lnTo>
                    <a:pt x="112712" y="153398"/>
                  </a:lnTo>
                  <a:lnTo>
                    <a:pt x="101330" y="141831"/>
                  </a:lnTo>
                  <a:lnTo>
                    <a:pt x="89518" y="129769"/>
                  </a:lnTo>
                  <a:lnTo>
                    <a:pt x="77520" y="117469"/>
                  </a:lnTo>
                  <a:lnTo>
                    <a:pt x="65576" y="105187"/>
                  </a:lnTo>
                  <a:lnTo>
                    <a:pt x="53929" y="93180"/>
                  </a:lnTo>
                  <a:lnTo>
                    <a:pt x="42820" y="81703"/>
                  </a:lnTo>
                  <a:lnTo>
                    <a:pt x="32493" y="71013"/>
                  </a:lnTo>
                  <a:lnTo>
                    <a:pt x="23189" y="61367"/>
                  </a:lnTo>
                  <a:lnTo>
                    <a:pt x="15150" y="53021"/>
                  </a:lnTo>
                  <a:lnTo>
                    <a:pt x="8617" y="46231"/>
                  </a:lnTo>
                  <a:lnTo>
                    <a:pt x="1042" y="38346"/>
                  </a:lnTo>
                  <a:lnTo>
                    <a:pt x="0" y="0"/>
                  </a:lnTo>
                  <a:lnTo>
                    <a:pt x="19909" y="2302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2113481" y="394080"/>
              <a:ext cx="322266" cy="181874"/>
            </a:xfrm>
            <a:custGeom>
              <a:avLst/>
              <a:gdLst/>
              <a:ahLst/>
              <a:cxnLst/>
              <a:rect l="l" t="t" r="r" b="b"/>
              <a:pathLst>
                <a:path w="429688" h="242498">
                  <a:moveTo>
                    <a:pt x="17916" y="51303"/>
                  </a:moveTo>
                  <a:lnTo>
                    <a:pt x="10290" y="44309"/>
                  </a:lnTo>
                  <a:lnTo>
                    <a:pt x="4566" y="39059"/>
                  </a:lnTo>
                  <a:lnTo>
                    <a:pt x="1042" y="35827"/>
                  </a:lnTo>
                  <a:lnTo>
                    <a:pt x="0" y="34871"/>
                  </a:lnTo>
                  <a:lnTo>
                    <a:pt x="0" y="0"/>
                  </a:lnTo>
                  <a:lnTo>
                    <a:pt x="19479" y="19950"/>
                  </a:lnTo>
                  <a:lnTo>
                    <a:pt x="36686" y="37574"/>
                  </a:lnTo>
                  <a:lnTo>
                    <a:pt x="51809" y="53063"/>
                  </a:lnTo>
                  <a:lnTo>
                    <a:pt x="65036" y="66611"/>
                  </a:lnTo>
                  <a:lnTo>
                    <a:pt x="76557" y="78410"/>
                  </a:lnTo>
                  <a:lnTo>
                    <a:pt x="86560" y="88655"/>
                  </a:lnTo>
                  <a:lnTo>
                    <a:pt x="102763" y="105250"/>
                  </a:lnTo>
                  <a:lnTo>
                    <a:pt x="115154" y="117941"/>
                  </a:lnTo>
                  <a:lnTo>
                    <a:pt x="125241" y="128272"/>
                  </a:lnTo>
                  <a:lnTo>
                    <a:pt x="134532" y="137787"/>
                  </a:lnTo>
                  <a:lnTo>
                    <a:pt x="144534" y="148030"/>
                  </a:lnTo>
                  <a:lnTo>
                    <a:pt x="157996" y="161064"/>
                  </a:lnTo>
                  <a:lnTo>
                    <a:pt x="177052" y="175355"/>
                  </a:lnTo>
                  <a:lnTo>
                    <a:pt x="197971" y="186854"/>
                  </a:lnTo>
                  <a:lnTo>
                    <a:pt x="220936" y="196064"/>
                  </a:lnTo>
                  <a:lnTo>
                    <a:pt x="246134" y="203490"/>
                  </a:lnTo>
                  <a:lnTo>
                    <a:pt x="259628" y="206691"/>
                  </a:lnTo>
                  <a:lnTo>
                    <a:pt x="273750" y="209636"/>
                  </a:lnTo>
                  <a:lnTo>
                    <a:pt x="288522" y="212385"/>
                  </a:lnTo>
                  <a:lnTo>
                    <a:pt x="310318" y="216151"/>
                  </a:lnTo>
                  <a:lnTo>
                    <a:pt x="327614" y="219098"/>
                  </a:lnTo>
                  <a:lnTo>
                    <a:pt x="344863" y="222012"/>
                  </a:lnTo>
                  <a:lnTo>
                    <a:pt x="361636" y="224827"/>
                  </a:lnTo>
                  <a:lnTo>
                    <a:pt x="377504" y="227474"/>
                  </a:lnTo>
                  <a:lnTo>
                    <a:pt x="392038" y="229887"/>
                  </a:lnTo>
                  <a:lnTo>
                    <a:pt x="415385" y="233740"/>
                  </a:lnTo>
                  <a:lnTo>
                    <a:pt x="429688" y="236085"/>
                  </a:lnTo>
                  <a:lnTo>
                    <a:pt x="429688" y="242498"/>
                  </a:lnTo>
                  <a:lnTo>
                    <a:pt x="411702" y="239668"/>
                  </a:lnTo>
                  <a:lnTo>
                    <a:pt x="396703" y="237305"/>
                  </a:lnTo>
                  <a:lnTo>
                    <a:pt x="373118" y="233569"/>
                  </a:lnTo>
                  <a:lnTo>
                    <a:pt x="353838" y="230464"/>
                  </a:lnTo>
                  <a:lnTo>
                    <a:pt x="333771" y="227167"/>
                  </a:lnTo>
                  <a:lnTo>
                    <a:pt x="307824" y="222855"/>
                  </a:lnTo>
                  <a:lnTo>
                    <a:pt x="293406" y="220452"/>
                  </a:lnTo>
                  <a:lnTo>
                    <a:pt x="277914" y="217837"/>
                  </a:lnTo>
                  <a:lnTo>
                    <a:pt x="263180" y="215313"/>
                  </a:lnTo>
                  <a:lnTo>
                    <a:pt x="249165" y="212773"/>
                  </a:lnTo>
                  <a:lnTo>
                    <a:pt x="235831" y="210109"/>
                  </a:lnTo>
                  <a:lnTo>
                    <a:pt x="211052" y="203982"/>
                  </a:lnTo>
                  <a:lnTo>
                    <a:pt x="188534" y="196069"/>
                  </a:lnTo>
                  <a:lnTo>
                    <a:pt x="167966" y="185512"/>
                  </a:lnTo>
                  <a:lnTo>
                    <a:pt x="149042" y="171448"/>
                  </a:lnTo>
                  <a:lnTo>
                    <a:pt x="132856" y="156652"/>
                  </a:lnTo>
                  <a:lnTo>
                    <a:pt x="122690" y="147343"/>
                  </a:lnTo>
                  <a:lnTo>
                    <a:pt x="111431" y="137029"/>
                  </a:lnTo>
                  <a:lnTo>
                    <a:pt x="99377" y="125985"/>
                  </a:lnTo>
                  <a:lnTo>
                    <a:pt x="86828" y="114484"/>
                  </a:lnTo>
                  <a:lnTo>
                    <a:pt x="74084" y="102803"/>
                  </a:lnTo>
                  <a:lnTo>
                    <a:pt x="61444" y="91215"/>
                  </a:lnTo>
                  <a:lnTo>
                    <a:pt x="49207" y="79996"/>
                  </a:lnTo>
                  <a:lnTo>
                    <a:pt x="37674" y="69422"/>
                  </a:lnTo>
                  <a:lnTo>
                    <a:pt x="27144" y="59766"/>
                  </a:lnTo>
                  <a:lnTo>
                    <a:pt x="17916" y="51303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2113481" y="434363"/>
              <a:ext cx="322266" cy="163836"/>
            </a:xfrm>
            <a:custGeom>
              <a:avLst/>
              <a:gdLst/>
              <a:ahLst/>
              <a:cxnLst/>
              <a:rect l="l" t="t" r="r" b="b"/>
              <a:pathLst>
                <a:path w="429688" h="218448">
                  <a:moveTo>
                    <a:pt x="77734" y="95157"/>
                  </a:moveTo>
                  <a:lnTo>
                    <a:pt x="64660" y="84632"/>
                  </a:lnTo>
                  <a:lnTo>
                    <a:pt x="52021" y="74450"/>
                  </a:lnTo>
                  <a:lnTo>
                    <a:pt x="40105" y="64843"/>
                  </a:lnTo>
                  <a:lnTo>
                    <a:pt x="29202" y="56048"/>
                  </a:lnTo>
                  <a:lnTo>
                    <a:pt x="19602" y="48299"/>
                  </a:lnTo>
                  <a:lnTo>
                    <a:pt x="11593" y="41832"/>
                  </a:lnTo>
                  <a:lnTo>
                    <a:pt x="5464" y="36882"/>
                  </a:lnTo>
                  <a:lnTo>
                    <a:pt x="1505" y="33683"/>
                  </a:lnTo>
                  <a:lnTo>
                    <a:pt x="0" y="32466"/>
                  </a:lnTo>
                  <a:lnTo>
                    <a:pt x="0" y="0"/>
                  </a:lnTo>
                  <a:lnTo>
                    <a:pt x="19595" y="17807"/>
                  </a:lnTo>
                  <a:lnTo>
                    <a:pt x="36772" y="33413"/>
                  </a:lnTo>
                  <a:lnTo>
                    <a:pt x="51758" y="47024"/>
                  </a:lnTo>
                  <a:lnTo>
                    <a:pt x="64780" y="58842"/>
                  </a:lnTo>
                  <a:lnTo>
                    <a:pt x="76066" y="69073"/>
                  </a:lnTo>
                  <a:lnTo>
                    <a:pt x="85844" y="77921"/>
                  </a:lnTo>
                  <a:lnTo>
                    <a:pt x="94342" y="85591"/>
                  </a:lnTo>
                  <a:lnTo>
                    <a:pt x="101787" y="92287"/>
                  </a:lnTo>
                  <a:lnTo>
                    <a:pt x="108408" y="98213"/>
                  </a:lnTo>
                  <a:lnTo>
                    <a:pt x="120085" y="108576"/>
                  </a:lnTo>
                  <a:lnTo>
                    <a:pt x="131195" y="118314"/>
                  </a:lnTo>
                  <a:lnTo>
                    <a:pt x="143561" y="129063"/>
                  </a:lnTo>
                  <a:lnTo>
                    <a:pt x="157882" y="141239"/>
                  </a:lnTo>
                  <a:lnTo>
                    <a:pt x="166570" y="147799"/>
                  </a:lnTo>
                  <a:lnTo>
                    <a:pt x="175360" y="153641"/>
                  </a:lnTo>
                  <a:lnTo>
                    <a:pt x="184441" y="158851"/>
                  </a:lnTo>
                  <a:lnTo>
                    <a:pt x="194001" y="163516"/>
                  </a:lnTo>
                  <a:lnTo>
                    <a:pt x="204229" y="167723"/>
                  </a:lnTo>
                  <a:lnTo>
                    <a:pt x="215314" y="171557"/>
                  </a:lnTo>
                  <a:lnTo>
                    <a:pt x="227445" y="175105"/>
                  </a:lnTo>
                  <a:lnTo>
                    <a:pt x="240810" y="178453"/>
                  </a:lnTo>
                  <a:lnTo>
                    <a:pt x="255599" y="181689"/>
                  </a:lnTo>
                  <a:lnTo>
                    <a:pt x="271998" y="184897"/>
                  </a:lnTo>
                  <a:lnTo>
                    <a:pt x="290198" y="188164"/>
                  </a:lnTo>
                  <a:lnTo>
                    <a:pt x="293807" y="188787"/>
                  </a:lnTo>
                  <a:lnTo>
                    <a:pt x="315153" y="192523"/>
                  </a:lnTo>
                  <a:lnTo>
                    <a:pt x="335175" y="195959"/>
                  </a:lnTo>
                  <a:lnTo>
                    <a:pt x="353715" y="199083"/>
                  </a:lnTo>
                  <a:lnTo>
                    <a:pt x="370614" y="201880"/>
                  </a:lnTo>
                  <a:lnTo>
                    <a:pt x="385713" y="204338"/>
                  </a:lnTo>
                  <a:lnTo>
                    <a:pt x="398855" y="206444"/>
                  </a:lnTo>
                  <a:lnTo>
                    <a:pt x="409880" y="208185"/>
                  </a:lnTo>
                  <a:lnTo>
                    <a:pt x="418631" y="209547"/>
                  </a:lnTo>
                  <a:lnTo>
                    <a:pt x="424949" y="210517"/>
                  </a:lnTo>
                  <a:lnTo>
                    <a:pt x="429688" y="211233"/>
                  </a:lnTo>
                  <a:lnTo>
                    <a:pt x="429688" y="218448"/>
                  </a:lnTo>
                  <a:lnTo>
                    <a:pt x="411594" y="215517"/>
                  </a:lnTo>
                  <a:lnTo>
                    <a:pt x="396510" y="213076"/>
                  </a:lnTo>
                  <a:lnTo>
                    <a:pt x="383798" y="211023"/>
                  </a:lnTo>
                  <a:lnTo>
                    <a:pt x="372819" y="209257"/>
                  </a:lnTo>
                  <a:lnTo>
                    <a:pt x="362937" y="207676"/>
                  </a:lnTo>
                  <a:lnTo>
                    <a:pt x="353514" y="206181"/>
                  </a:lnTo>
                  <a:lnTo>
                    <a:pt x="343913" y="204668"/>
                  </a:lnTo>
                  <a:lnTo>
                    <a:pt x="333496" y="203038"/>
                  </a:lnTo>
                  <a:lnTo>
                    <a:pt x="321626" y="201188"/>
                  </a:lnTo>
                  <a:lnTo>
                    <a:pt x="307666" y="199018"/>
                  </a:lnTo>
                  <a:lnTo>
                    <a:pt x="293406" y="196804"/>
                  </a:lnTo>
                  <a:lnTo>
                    <a:pt x="277612" y="194384"/>
                  </a:lnTo>
                  <a:lnTo>
                    <a:pt x="262745" y="192103"/>
                  </a:lnTo>
                  <a:lnTo>
                    <a:pt x="248727" y="189846"/>
                  </a:lnTo>
                  <a:lnTo>
                    <a:pt x="235480" y="187496"/>
                  </a:lnTo>
                  <a:lnTo>
                    <a:pt x="222929" y="184937"/>
                  </a:lnTo>
                  <a:lnTo>
                    <a:pt x="210995" y="182055"/>
                  </a:lnTo>
                  <a:lnTo>
                    <a:pt x="199601" y="178732"/>
                  </a:lnTo>
                  <a:lnTo>
                    <a:pt x="188669" y="174853"/>
                  </a:lnTo>
                  <a:lnTo>
                    <a:pt x="178124" y="170302"/>
                  </a:lnTo>
                  <a:lnTo>
                    <a:pt x="167887" y="164964"/>
                  </a:lnTo>
                  <a:lnTo>
                    <a:pt x="157880" y="158721"/>
                  </a:lnTo>
                  <a:lnTo>
                    <a:pt x="149108" y="152312"/>
                  </a:lnTo>
                  <a:lnTo>
                    <a:pt x="139500" y="144675"/>
                  </a:lnTo>
                  <a:lnTo>
                    <a:pt x="128591" y="135969"/>
                  </a:lnTo>
                  <a:lnTo>
                    <a:pt x="116671" y="126429"/>
                  </a:lnTo>
                  <a:lnTo>
                    <a:pt x="104029" y="116290"/>
                  </a:lnTo>
                  <a:lnTo>
                    <a:pt x="90954" y="105788"/>
                  </a:lnTo>
                  <a:lnTo>
                    <a:pt x="77734" y="9515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2113181" y="477052"/>
              <a:ext cx="322266" cy="143093"/>
            </a:xfrm>
            <a:custGeom>
              <a:avLst/>
              <a:gdLst/>
              <a:ahLst/>
              <a:cxnLst/>
              <a:rect l="l" t="t" r="r" b="b"/>
              <a:pathLst>
                <a:path w="429688" h="190791">
                  <a:moveTo>
                    <a:pt x="23820" y="18433"/>
                  </a:moveTo>
                  <a:lnTo>
                    <a:pt x="44472" y="34414"/>
                  </a:lnTo>
                  <a:lnTo>
                    <a:pt x="62232" y="48153"/>
                  </a:lnTo>
                  <a:lnTo>
                    <a:pt x="77375" y="59864"/>
                  </a:lnTo>
                  <a:lnTo>
                    <a:pt x="90177" y="69757"/>
                  </a:lnTo>
                  <a:lnTo>
                    <a:pt x="100913" y="78044"/>
                  </a:lnTo>
                  <a:lnTo>
                    <a:pt x="117289" y="90648"/>
                  </a:lnTo>
                  <a:lnTo>
                    <a:pt x="128706" y="99370"/>
                  </a:lnTo>
                  <a:lnTo>
                    <a:pt x="141355" y="108880"/>
                  </a:lnTo>
                  <a:lnTo>
                    <a:pt x="155168" y="118877"/>
                  </a:lnTo>
                  <a:lnTo>
                    <a:pt x="168928" y="127614"/>
                  </a:lnTo>
                  <a:lnTo>
                    <a:pt x="186038" y="136454"/>
                  </a:lnTo>
                  <a:lnTo>
                    <a:pt x="207896" y="145110"/>
                  </a:lnTo>
                  <a:lnTo>
                    <a:pt x="221043" y="149282"/>
                  </a:lnTo>
                  <a:lnTo>
                    <a:pt x="235902" y="153301"/>
                  </a:lnTo>
                  <a:lnTo>
                    <a:pt x="252646" y="157133"/>
                  </a:lnTo>
                  <a:lnTo>
                    <a:pt x="271451" y="160741"/>
                  </a:lnTo>
                  <a:lnTo>
                    <a:pt x="292493" y="164091"/>
                  </a:lnTo>
                  <a:lnTo>
                    <a:pt x="317983" y="167734"/>
                  </a:lnTo>
                  <a:lnTo>
                    <a:pt x="339506" y="170783"/>
                  </a:lnTo>
                  <a:lnTo>
                    <a:pt x="358763" y="173486"/>
                  </a:lnTo>
                  <a:lnTo>
                    <a:pt x="375741" y="175849"/>
                  </a:lnTo>
                  <a:lnTo>
                    <a:pt x="390425" y="177875"/>
                  </a:lnTo>
                  <a:lnTo>
                    <a:pt x="412861" y="180931"/>
                  </a:lnTo>
                  <a:lnTo>
                    <a:pt x="428981" y="183083"/>
                  </a:lnTo>
                  <a:lnTo>
                    <a:pt x="429688" y="183176"/>
                  </a:lnTo>
                  <a:lnTo>
                    <a:pt x="429688" y="190791"/>
                  </a:lnTo>
                  <a:lnTo>
                    <a:pt x="409012" y="187838"/>
                  </a:lnTo>
                  <a:lnTo>
                    <a:pt x="391896" y="185399"/>
                  </a:lnTo>
                  <a:lnTo>
                    <a:pt x="377690" y="183383"/>
                  </a:lnTo>
                  <a:lnTo>
                    <a:pt x="365741" y="181703"/>
                  </a:lnTo>
                  <a:lnTo>
                    <a:pt x="355399" y="180271"/>
                  </a:lnTo>
                  <a:lnTo>
                    <a:pt x="346012" y="178997"/>
                  </a:lnTo>
                  <a:lnTo>
                    <a:pt x="336929" y="177792"/>
                  </a:lnTo>
                  <a:lnTo>
                    <a:pt x="327497" y="176569"/>
                  </a:lnTo>
                  <a:lnTo>
                    <a:pt x="317067" y="175238"/>
                  </a:lnTo>
                  <a:lnTo>
                    <a:pt x="304985" y="173711"/>
                  </a:lnTo>
                  <a:lnTo>
                    <a:pt x="294208" y="172354"/>
                  </a:lnTo>
                  <a:lnTo>
                    <a:pt x="280751" y="170786"/>
                  </a:lnTo>
                  <a:lnTo>
                    <a:pt x="267754" y="169256"/>
                  </a:lnTo>
                  <a:lnTo>
                    <a:pt x="255148" y="167645"/>
                  </a:lnTo>
                  <a:lnTo>
                    <a:pt x="242861" y="165837"/>
                  </a:lnTo>
                  <a:lnTo>
                    <a:pt x="230821" y="163713"/>
                  </a:lnTo>
                  <a:lnTo>
                    <a:pt x="218958" y="161157"/>
                  </a:lnTo>
                  <a:lnTo>
                    <a:pt x="207201" y="158052"/>
                  </a:lnTo>
                  <a:lnTo>
                    <a:pt x="195479" y="154279"/>
                  </a:lnTo>
                  <a:lnTo>
                    <a:pt x="183720" y="149721"/>
                  </a:lnTo>
                  <a:lnTo>
                    <a:pt x="171855" y="144262"/>
                  </a:lnTo>
                  <a:lnTo>
                    <a:pt x="159811" y="137783"/>
                  </a:lnTo>
                  <a:lnTo>
                    <a:pt x="149509" y="131470"/>
                  </a:lnTo>
                  <a:lnTo>
                    <a:pt x="138744" y="124393"/>
                  </a:lnTo>
                  <a:lnTo>
                    <a:pt x="126683" y="116374"/>
                  </a:lnTo>
                  <a:lnTo>
                    <a:pt x="113652" y="107644"/>
                  </a:lnTo>
                  <a:lnTo>
                    <a:pt x="99982" y="98433"/>
                  </a:lnTo>
                  <a:lnTo>
                    <a:pt x="86001" y="88971"/>
                  </a:lnTo>
                  <a:lnTo>
                    <a:pt x="72038" y="79487"/>
                  </a:lnTo>
                  <a:lnTo>
                    <a:pt x="58422" y="70213"/>
                  </a:lnTo>
                  <a:lnTo>
                    <a:pt x="45482" y="61379"/>
                  </a:lnTo>
                  <a:lnTo>
                    <a:pt x="33546" y="53214"/>
                  </a:lnTo>
                  <a:lnTo>
                    <a:pt x="22944" y="45950"/>
                  </a:lnTo>
                  <a:lnTo>
                    <a:pt x="14005" y="39816"/>
                  </a:lnTo>
                  <a:lnTo>
                    <a:pt x="2429" y="31858"/>
                  </a:lnTo>
                  <a:lnTo>
                    <a:pt x="0" y="0"/>
                  </a:lnTo>
                  <a:lnTo>
                    <a:pt x="23820" y="18433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8" name="object 68"/>
            <p:cNvSpPr/>
            <p:nvPr/>
          </p:nvSpPr>
          <p:spPr>
            <a:xfrm>
              <a:off x="2113181" y="518236"/>
              <a:ext cx="322266" cy="123253"/>
            </a:xfrm>
            <a:custGeom>
              <a:avLst/>
              <a:gdLst/>
              <a:ahLst/>
              <a:cxnLst/>
              <a:rect l="l" t="t" r="r" b="b"/>
              <a:pathLst>
                <a:path w="429688" h="164337">
                  <a:moveTo>
                    <a:pt x="28576" y="44000"/>
                  </a:moveTo>
                  <a:lnTo>
                    <a:pt x="18078" y="38065"/>
                  </a:lnTo>
                  <a:lnTo>
                    <a:pt x="9661" y="33303"/>
                  </a:lnTo>
                  <a:lnTo>
                    <a:pt x="3734" y="29947"/>
                  </a:lnTo>
                  <a:lnTo>
                    <a:pt x="708" y="28232"/>
                  </a:lnTo>
                  <a:lnTo>
                    <a:pt x="0" y="0"/>
                  </a:lnTo>
                  <a:lnTo>
                    <a:pt x="25220" y="16332"/>
                  </a:lnTo>
                  <a:lnTo>
                    <a:pt x="46892" y="30361"/>
                  </a:lnTo>
                  <a:lnTo>
                    <a:pt x="65343" y="42296"/>
                  </a:lnTo>
                  <a:lnTo>
                    <a:pt x="80903" y="52344"/>
                  </a:lnTo>
                  <a:lnTo>
                    <a:pt x="93902" y="60716"/>
                  </a:lnTo>
                  <a:lnTo>
                    <a:pt x="104671" y="67620"/>
                  </a:lnTo>
                  <a:lnTo>
                    <a:pt x="113537" y="73265"/>
                  </a:lnTo>
                  <a:lnTo>
                    <a:pt x="120831" y="77860"/>
                  </a:lnTo>
                  <a:lnTo>
                    <a:pt x="126883" y="81613"/>
                  </a:lnTo>
                  <a:lnTo>
                    <a:pt x="132022" y="84734"/>
                  </a:lnTo>
                  <a:lnTo>
                    <a:pt x="136577" y="87430"/>
                  </a:lnTo>
                  <a:lnTo>
                    <a:pt x="140879" y="89913"/>
                  </a:lnTo>
                  <a:lnTo>
                    <a:pt x="145257" y="92389"/>
                  </a:lnTo>
                  <a:lnTo>
                    <a:pt x="149909" y="94995"/>
                  </a:lnTo>
                  <a:lnTo>
                    <a:pt x="156083" y="98390"/>
                  </a:lnTo>
                  <a:lnTo>
                    <a:pt x="162640" y="102078"/>
                  </a:lnTo>
                  <a:lnTo>
                    <a:pt x="177752" y="110072"/>
                  </a:lnTo>
                  <a:lnTo>
                    <a:pt x="186734" y="114250"/>
                  </a:lnTo>
                  <a:lnTo>
                    <a:pt x="196951" y="118465"/>
                  </a:lnTo>
                  <a:lnTo>
                    <a:pt x="208616" y="122652"/>
                  </a:lnTo>
                  <a:lnTo>
                    <a:pt x="221942" y="126746"/>
                  </a:lnTo>
                  <a:lnTo>
                    <a:pt x="237141" y="130685"/>
                  </a:lnTo>
                  <a:lnTo>
                    <a:pt x="254429" y="134404"/>
                  </a:lnTo>
                  <a:lnTo>
                    <a:pt x="274016" y="137839"/>
                  </a:lnTo>
                  <a:lnTo>
                    <a:pt x="294208" y="140689"/>
                  </a:lnTo>
                  <a:lnTo>
                    <a:pt x="318671" y="143767"/>
                  </a:lnTo>
                  <a:lnTo>
                    <a:pt x="340622" y="146518"/>
                  </a:lnTo>
                  <a:lnTo>
                    <a:pt x="360088" y="148948"/>
                  </a:lnTo>
                  <a:lnTo>
                    <a:pt x="377097" y="151062"/>
                  </a:lnTo>
                  <a:lnTo>
                    <a:pt x="391675" y="152867"/>
                  </a:lnTo>
                  <a:lnTo>
                    <a:pt x="403849" y="154368"/>
                  </a:lnTo>
                  <a:lnTo>
                    <a:pt x="413647" y="155570"/>
                  </a:lnTo>
                  <a:lnTo>
                    <a:pt x="426223" y="157104"/>
                  </a:lnTo>
                  <a:lnTo>
                    <a:pt x="429688" y="157523"/>
                  </a:lnTo>
                  <a:lnTo>
                    <a:pt x="429688" y="164337"/>
                  </a:lnTo>
                  <a:lnTo>
                    <a:pt x="410318" y="162298"/>
                  </a:lnTo>
                  <a:lnTo>
                    <a:pt x="394240" y="160605"/>
                  </a:lnTo>
                  <a:lnTo>
                    <a:pt x="380801" y="159188"/>
                  </a:lnTo>
                  <a:lnTo>
                    <a:pt x="359218" y="156907"/>
                  </a:lnTo>
                  <a:lnTo>
                    <a:pt x="340333" y="154897"/>
                  </a:lnTo>
                  <a:lnTo>
                    <a:pt x="318909" y="152602"/>
                  </a:lnTo>
                  <a:lnTo>
                    <a:pt x="305608" y="151175"/>
                  </a:lnTo>
                  <a:lnTo>
                    <a:pt x="279011" y="148224"/>
                  </a:lnTo>
                  <a:lnTo>
                    <a:pt x="264960" y="146406"/>
                  </a:lnTo>
                  <a:lnTo>
                    <a:pt x="251569" y="144405"/>
                  </a:lnTo>
                  <a:lnTo>
                    <a:pt x="238754" y="142171"/>
                  </a:lnTo>
                  <a:lnTo>
                    <a:pt x="214508" y="136815"/>
                  </a:lnTo>
                  <a:lnTo>
                    <a:pt x="191541" y="129951"/>
                  </a:lnTo>
                  <a:lnTo>
                    <a:pt x="169173" y="121191"/>
                  </a:lnTo>
                  <a:lnTo>
                    <a:pt x="149108" y="111428"/>
                  </a:lnTo>
                  <a:lnTo>
                    <a:pt x="125916" y="98643"/>
                  </a:lnTo>
                  <a:lnTo>
                    <a:pt x="112322" y="91075"/>
                  </a:lnTo>
                  <a:lnTo>
                    <a:pt x="97941" y="83037"/>
                  </a:lnTo>
                  <a:lnTo>
                    <a:pt x="83183" y="74763"/>
                  </a:lnTo>
                  <a:lnTo>
                    <a:pt x="68458" y="66488"/>
                  </a:lnTo>
                  <a:lnTo>
                    <a:pt x="54175" y="58445"/>
                  </a:lnTo>
                  <a:lnTo>
                    <a:pt x="40744" y="50871"/>
                  </a:lnTo>
                  <a:lnTo>
                    <a:pt x="28576" y="4400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2113181" y="559120"/>
              <a:ext cx="322566" cy="103412"/>
            </a:xfrm>
            <a:custGeom>
              <a:avLst/>
              <a:gdLst/>
              <a:ahLst/>
              <a:cxnLst/>
              <a:rect l="l" t="t" r="r" b="b"/>
              <a:pathLst>
                <a:path w="430088" h="137883">
                  <a:moveTo>
                    <a:pt x="400" y="0"/>
                  </a:moveTo>
                  <a:lnTo>
                    <a:pt x="23804" y="12458"/>
                  </a:lnTo>
                  <a:lnTo>
                    <a:pt x="43779" y="23088"/>
                  </a:lnTo>
                  <a:lnTo>
                    <a:pt x="60713" y="32089"/>
                  </a:lnTo>
                  <a:lnTo>
                    <a:pt x="74989" y="39663"/>
                  </a:lnTo>
                  <a:lnTo>
                    <a:pt x="97111" y="51334"/>
                  </a:lnTo>
                  <a:lnTo>
                    <a:pt x="113229" y="59708"/>
                  </a:lnTo>
                  <a:lnTo>
                    <a:pt x="126425" y="66393"/>
                  </a:lnTo>
                  <a:lnTo>
                    <a:pt x="139782" y="72996"/>
                  </a:lnTo>
                  <a:lnTo>
                    <a:pt x="160118" y="82834"/>
                  </a:lnTo>
                  <a:lnTo>
                    <a:pt x="181128" y="91707"/>
                  </a:lnTo>
                  <a:lnTo>
                    <a:pt x="202719" y="99080"/>
                  </a:lnTo>
                  <a:lnTo>
                    <a:pt x="225923" y="105201"/>
                  </a:lnTo>
                  <a:lnTo>
                    <a:pt x="251775" y="110317"/>
                  </a:lnTo>
                  <a:lnTo>
                    <a:pt x="266017" y="112575"/>
                  </a:lnTo>
                  <a:lnTo>
                    <a:pt x="281308" y="114673"/>
                  </a:lnTo>
                  <a:lnTo>
                    <a:pt x="312401" y="118345"/>
                  </a:lnTo>
                  <a:lnTo>
                    <a:pt x="330536" y="120399"/>
                  </a:lnTo>
                  <a:lnTo>
                    <a:pt x="348241" y="122366"/>
                  </a:lnTo>
                  <a:lnTo>
                    <a:pt x="365147" y="124213"/>
                  </a:lnTo>
                  <a:lnTo>
                    <a:pt x="380882" y="125909"/>
                  </a:lnTo>
                  <a:lnTo>
                    <a:pt x="407362" y="128714"/>
                  </a:lnTo>
                  <a:lnTo>
                    <a:pt x="424717" y="130518"/>
                  </a:lnTo>
                  <a:lnTo>
                    <a:pt x="430088" y="131069"/>
                  </a:lnTo>
                  <a:lnTo>
                    <a:pt x="430088" y="137883"/>
                  </a:lnTo>
                  <a:lnTo>
                    <a:pt x="413345" y="136046"/>
                  </a:lnTo>
                  <a:lnTo>
                    <a:pt x="399357" y="134518"/>
                  </a:lnTo>
                  <a:lnTo>
                    <a:pt x="387468" y="133233"/>
                  </a:lnTo>
                  <a:lnTo>
                    <a:pt x="377024" y="132125"/>
                  </a:lnTo>
                  <a:lnTo>
                    <a:pt x="367367" y="131128"/>
                  </a:lnTo>
                  <a:lnTo>
                    <a:pt x="357843" y="130177"/>
                  </a:lnTo>
                  <a:lnTo>
                    <a:pt x="347796" y="129205"/>
                  </a:lnTo>
                  <a:lnTo>
                    <a:pt x="336570" y="128148"/>
                  </a:lnTo>
                  <a:lnTo>
                    <a:pt x="323509" y="126939"/>
                  </a:lnTo>
                  <a:lnTo>
                    <a:pt x="307958" y="125512"/>
                  </a:lnTo>
                  <a:lnTo>
                    <a:pt x="294208" y="124255"/>
                  </a:lnTo>
                  <a:lnTo>
                    <a:pt x="277213" y="122669"/>
                  </a:lnTo>
                  <a:lnTo>
                    <a:pt x="261948" y="121157"/>
                  </a:lnTo>
                  <a:lnTo>
                    <a:pt x="248142" y="119631"/>
                  </a:lnTo>
                  <a:lnTo>
                    <a:pt x="235526" y="118004"/>
                  </a:lnTo>
                  <a:lnTo>
                    <a:pt x="223829" y="116190"/>
                  </a:lnTo>
                  <a:lnTo>
                    <a:pt x="212780" y="114103"/>
                  </a:lnTo>
                  <a:lnTo>
                    <a:pt x="202110" y="111656"/>
                  </a:lnTo>
                  <a:lnTo>
                    <a:pt x="191548" y="108762"/>
                  </a:lnTo>
                  <a:lnTo>
                    <a:pt x="180824" y="105336"/>
                  </a:lnTo>
                  <a:lnTo>
                    <a:pt x="169667" y="101289"/>
                  </a:lnTo>
                  <a:lnTo>
                    <a:pt x="157807" y="96537"/>
                  </a:lnTo>
                  <a:lnTo>
                    <a:pt x="138067" y="88038"/>
                  </a:lnTo>
                  <a:lnTo>
                    <a:pt x="124930" y="82272"/>
                  </a:lnTo>
                  <a:lnTo>
                    <a:pt x="110559" y="75906"/>
                  </a:lnTo>
                  <a:lnTo>
                    <a:pt x="95413" y="69152"/>
                  </a:lnTo>
                  <a:lnTo>
                    <a:pt x="79950" y="62223"/>
                  </a:lnTo>
                  <a:lnTo>
                    <a:pt x="64632" y="55333"/>
                  </a:lnTo>
                  <a:lnTo>
                    <a:pt x="49916" y="48694"/>
                  </a:lnTo>
                  <a:lnTo>
                    <a:pt x="36263" y="42519"/>
                  </a:lnTo>
                  <a:lnTo>
                    <a:pt x="24132" y="37022"/>
                  </a:lnTo>
                  <a:lnTo>
                    <a:pt x="13982" y="32414"/>
                  </a:lnTo>
                  <a:lnTo>
                    <a:pt x="1467" y="26721"/>
                  </a:lnTo>
                  <a:lnTo>
                    <a:pt x="0" y="26053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0" name="object 70"/>
            <p:cNvSpPr/>
            <p:nvPr/>
          </p:nvSpPr>
          <p:spPr>
            <a:xfrm>
              <a:off x="2113181" y="600905"/>
              <a:ext cx="322266" cy="83271"/>
            </a:xfrm>
            <a:custGeom>
              <a:avLst/>
              <a:gdLst/>
              <a:ahLst/>
              <a:cxnLst/>
              <a:rect l="l" t="t" r="r" b="b"/>
              <a:pathLst>
                <a:path w="429688" h="111028">
                  <a:moveTo>
                    <a:pt x="19013" y="31304"/>
                  </a:moveTo>
                  <a:lnTo>
                    <a:pt x="9938" y="28226"/>
                  </a:lnTo>
                  <a:lnTo>
                    <a:pt x="3560" y="26061"/>
                  </a:lnTo>
                  <a:lnTo>
                    <a:pt x="319" y="24959"/>
                  </a:lnTo>
                  <a:lnTo>
                    <a:pt x="0" y="24851"/>
                  </a:lnTo>
                  <a:lnTo>
                    <a:pt x="400" y="0"/>
                  </a:lnTo>
                  <a:lnTo>
                    <a:pt x="19559" y="8047"/>
                  </a:lnTo>
                  <a:lnTo>
                    <a:pt x="35896" y="14903"/>
                  </a:lnTo>
                  <a:lnTo>
                    <a:pt x="49846" y="20746"/>
                  </a:lnTo>
                  <a:lnTo>
                    <a:pt x="61848" y="25754"/>
                  </a:lnTo>
                  <a:lnTo>
                    <a:pt x="72337" y="30104"/>
                  </a:lnTo>
                  <a:lnTo>
                    <a:pt x="81750" y="33975"/>
                  </a:lnTo>
                  <a:lnTo>
                    <a:pt x="90524" y="37545"/>
                  </a:lnTo>
                  <a:lnTo>
                    <a:pt x="99095" y="40991"/>
                  </a:lnTo>
                  <a:lnTo>
                    <a:pt x="107900" y="44491"/>
                  </a:lnTo>
                  <a:lnTo>
                    <a:pt x="117377" y="48224"/>
                  </a:lnTo>
                  <a:lnTo>
                    <a:pt x="127960" y="52367"/>
                  </a:lnTo>
                  <a:lnTo>
                    <a:pt x="140088" y="57098"/>
                  </a:lnTo>
                  <a:lnTo>
                    <a:pt x="149909" y="60925"/>
                  </a:lnTo>
                  <a:lnTo>
                    <a:pt x="165308" y="66560"/>
                  </a:lnTo>
                  <a:lnTo>
                    <a:pt x="180086" y="71325"/>
                  </a:lnTo>
                  <a:lnTo>
                    <a:pt x="194265" y="75310"/>
                  </a:lnTo>
                  <a:lnTo>
                    <a:pt x="207862" y="78606"/>
                  </a:lnTo>
                  <a:lnTo>
                    <a:pt x="220899" y="81303"/>
                  </a:lnTo>
                  <a:lnTo>
                    <a:pt x="233396" y="83490"/>
                  </a:lnTo>
                  <a:lnTo>
                    <a:pt x="245372" y="85259"/>
                  </a:lnTo>
                  <a:lnTo>
                    <a:pt x="256846" y="86699"/>
                  </a:lnTo>
                  <a:lnTo>
                    <a:pt x="267840" y="87900"/>
                  </a:lnTo>
                  <a:lnTo>
                    <a:pt x="278372" y="88953"/>
                  </a:lnTo>
                  <a:lnTo>
                    <a:pt x="288464" y="89948"/>
                  </a:lnTo>
                  <a:lnTo>
                    <a:pt x="294608" y="90586"/>
                  </a:lnTo>
                  <a:lnTo>
                    <a:pt x="313119" y="92433"/>
                  </a:lnTo>
                  <a:lnTo>
                    <a:pt x="327712" y="93902"/>
                  </a:lnTo>
                  <a:lnTo>
                    <a:pt x="344417" y="95587"/>
                  </a:lnTo>
                  <a:lnTo>
                    <a:pt x="362150" y="97378"/>
                  </a:lnTo>
                  <a:lnTo>
                    <a:pt x="379826" y="99165"/>
                  </a:lnTo>
                  <a:lnTo>
                    <a:pt x="396360" y="100838"/>
                  </a:lnTo>
                  <a:lnTo>
                    <a:pt x="410667" y="102287"/>
                  </a:lnTo>
                  <a:lnTo>
                    <a:pt x="428264" y="104069"/>
                  </a:lnTo>
                  <a:lnTo>
                    <a:pt x="429688" y="104214"/>
                  </a:lnTo>
                  <a:lnTo>
                    <a:pt x="429688" y="111028"/>
                  </a:lnTo>
                  <a:lnTo>
                    <a:pt x="411551" y="109593"/>
                  </a:lnTo>
                  <a:lnTo>
                    <a:pt x="396467" y="108397"/>
                  </a:lnTo>
                  <a:lnTo>
                    <a:pt x="372804" y="106502"/>
                  </a:lnTo>
                  <a:lnTo>
                    <a:pt x="353398" y="104904"/>
                  </a:lnTo>
                  <a:lnTo>
                    <a:pt x="332946" y="103164"/>
                  </a:lnTo>
                  <a:lnTo>
                    <a:pt x="306146" y="100842"/>
                  </a:lnTo>
                  <a:lnTo>
                    <a:pt x="278249" y="98409"/>
                  </a:lnTo>
                  <a:lnTo>
                    <a:pt x="263706" y="97089"/>
                  </a:lnTo>
                  <a:lnTo>
                    <a:pt x="250339" y="95775"/>
                  </a:lnTo>
                  <a:lnTo>
                    <a:pt x="226174" y="92896"/>
                  </a:lnTo>
                  <a:lnTo>
                    <a:pt x="203838" y="89223"/>
                  </a:lnTo>
                  <a:lnTo>
                    <a:pt x="181411" y="84207"/>
                  </a:lnTo>
                  <a:lnTo>
                    <a:pt x="156977" y="77302"/>
                  </a:lnTo>
                  <a:lnTo>
                    <a:pt x="135947" y="70510"/>
                  </a:lnTo>
                  <a:lnTo>
                    <a:pt x="121125" y="65610"/>
                  </a:lnTo>
                  <a:lnTo>
                    <a:pt x="105482" y="60406"/>
                  </a:lnTo>
                  <a:lnTo>
                    <a:pt x="89458" y="55050"/>
                  </a:lnTo>
                  <a:lnTo>
                    <a:pt x="73493" y="49693"/>
                  </a:lnTo>
                  <a:lnTo>
                    <a:pt x="58025" y="44488"/>
                  </a:lnTo>
                  <a:lnTo>
                    <a:pt x="43497" y="39587"/>
                  </a:lnTo>
                  <a:lnTo>
                    <a:pt x="30346" y="35141"/>
                  </a:lnTo>
                  <a:lnTo>
                    <a:pt x="19013" y="31304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2113181" y="643291"/>
              <a:ext cx="322266" cy="62228"/>
            </a:xfrm>
            <a:custGeom>
              <a:avLst/>
              <a:gdLst/>
              <a:ahLst/>
              <a:cxnLst/>
              <a:rect l="l" t="t" r="r" b="b"/>
              <a:pathLst>
                <a:path w="429688" h="82970">
                  <a:moveTo>
                    <a:pt x="18446" y="27528"/>
                  </a:moveTo>
                  <a:lnTo>
                    <a:pt x="8840" y="25301"/>
                  </a:lnTo>
                  <a:lnTo>
                    <a:pt x="2489" y="23826"/>
                  </a:lnTo>
                  <a:lnTo>
                    <a:pt x="12" y="23250"/>
                  </a:lnTo>
                  <a:lnTo>
                    <a:pt x="400" y="0"/>
                  </a:lnTo>
                  <a:lnTo>
                    <a:pt x="20512" y="6068"/>
                  </a:lnTo>
                  <a:lnTo>
                    <a:pt x="37549" y="11199"/>
                  </a:lnTo>
                  <a:lnTo>
                    <a:pt x="51999" y="15533"/>
                  </a:lnTo>
                  <a:lnTo>
                    <a:pt x="64354" y="19208"/>
                  </a:lnTo>
                  <a:lnTo>
                    <a:pt x="75101" y="22364"/>
                  </a:lnTo>
                  <a:lnTo>
                    <a:pt x="84730" y="25140"/>
                  </a:lnTo>
                  <a:lnTo>
                    <a:pt x="93731" y="27674"/>
                  </a:lnTo>
                  <a:lnTo>
                    <a:pt x="102593" y="30105"/>
                  </a:lnTo>
                  <a:lnTo>
                    <a:pt x="111806" y="32574"/>
                  </a:lnTo>
                  <a:lnTo>
                    <a:pt x="121858" y="35218"/>
                  </a:lnTo>
                  <a:lnTo>
                    <a:pt x="133239" y="38177"/>
                  </a:lnTo>
                  <a:lnTo>
                    <a:pt x="146439" y="41590"/>
                  </a:lnTo>
                  <a:lnTo>
                    <a:pt x="165610" y="46344"/>
                  </a:lnTo>
                  <a:lnTo>
                    <a:pt x="180988" y="49804"/>
                  </a:lnTo>
                  <a:lnTo>
                    <a:pt x="195956" y="52883"/>
                  </a:lnTo>
                  <a:lnTo>
                    <a:pt x="210427" y="55599"/>
                  </a:lnTo>
                  <a:lnTo>
                    <a:pt x="224314" y="57968"/>
                  </a:lnTo>
                  <a:lnTo>
                    <a:pt x="237528" y="60008"/>
                  </a:lnTo>
                  <a:lnTo>
                    <a:pt x="249983" y="61737"/>
                  </a:lnTo>
                  <a:lnTo>
                    <a:pt x="261591" y="63170"/>
                  </a:lnTo>
                  <a:lnTo>
                    <a:pt x="272263" y="64327"/>
                  </a:lnTo>
                  <a:lnTo>
                    <a:pt x="281913" y="65223"/>
                  </a:lnTo>
                  <a:lnTo>
                    <a:pt x="294608" y="66135"/>
                  </a:lnTo>
                  <a:lnTo>
                    <a:pt x="304427" y="66856"/>
                  </a:lnTo>
                  <a:lnTo>
                    <a:pt x="317490" y="67841"/>
                  </a:lnTo>
                  <a:lnTo>
                    <a:pt x="332878" y="69018"/>
                  </a:lnTo>
                  <a:lnTo>
                    <a:pt x="349671" y="70313"/>
                  </a:lnTo>
                  <a:lnTo>
                    <a:pt x="366951" y="71653"/>
                  </a:lnTo>
                  <a:lnTo>
                    <a:pt x="383798" y="72965"/>
                  </a:lnTo>
                  <a:lnTo>
                    <a:pt x="399293" y="74174"/>
                  </a:lnTo>
                  <a:lnTo>
                    <a:pt x="412517" y="75209"/>
                  </a:lnTo>
                  <a:lnTo>
                    <a:pt x="422551" y="75996"/>
                  </a:lnTo>
                  <a:lnTo>
                    <a:pt x="428475" y="76461"/>
                  </a:lnTo>
                  <a:lnTo>
                    <a:pt x="429688" y="76557"/>
                  </a:lnTo>
                  <a:lnTo>
                    <a:pt x="429688" y="82970"/>
                  </a:lnTo>
                  <a:lnTo>
                    <a:pt x="414183" y="81943"/>
                  </a:lnTo>
                  <a:lnTo>
                    <a:pt x="401190" y="81081"/>
                  </a:lnTo>
                  <a:lnTo>
                    <a:pt x="390044" y="80339"/>
                  </a:lnTo>
                  <a:lnTo>
                    <a:pt x="380079" y="79672"/>
                  </a:lnTo>
                  <a:lnTo>
                    <a:pt x="370631" y="79034"/>
                  </a:lnTo>
                  <a:lnTo>
                    <a:pt x="361034" y="78380"/>
                  </a:lnTo>
                  <a:lnTo>
                    <a:pt x="350624" y="77665"/>
                  </a:lnTo>
                  <a:lnTo>
                    <a:pt x="338735" y="76843"/>
                  </a:lnTo>
                  <a:lnTo>
                    <a:pt x="324703" y="75870"/>
                  </a:lnTo>
                  <a:lnTo>
                    <a:pt x="307863" y="74700"/>
                  </a:lnTo>
                  <a:lnTo>
                    <a:pt x="294208" y="73751"/>
                  </a:lnTo>
                  <a:lnTo>
                    <a:pt x="278648" y="72683"/>
                  </a:lnTo>
                  <a:lnTo>
                    <a:pt x="263640" y="71570"/>
                  </a:lnTo>
                  <a:lnTo>
                    <a:pt x="249187" y="70405"/>
                  </a:lnTo>
                  <a:lnTo>
                    <a:pt x="235292" y="69179"/>
                  </a:lnTo>
                  <a:lnTo>
                    <a:pt x="221959" y="67884"/>
                  </a:lnTo>
                  <a:lnTo>
                    <a:pt x="209191" y="66514"/>
                  </a:lnTo>
                  <a:lnTo>
                    <a:pt x="196990" y="65058"/>
                  </a:lnTo>
                  <a:lnTo>
                    <a:pt x="185360" y="63511"/>
                  </a:lnTo>
                  <a:lnTo>
                    <a:pt x="174305" y="61863"/>
                  </a:lnTo>
                  <a:lnTo>
                    <a:pt x="163827" y="60106"/>
                  </a:lnTo>
                  <a:lnTo>
                    <a:pt x="153930" y="58234"/>
                  </a:lnTo>
                  <a:lnTo>
                    <a:pt x="138392" y="54896"/>
                  </a:lnTo>
                  <a:lnTo>
                    <a:pt x="124972" y="51911"/>
                  </a:lnTo>
                  <a:lnTo>
                    <a:pt x="109868" y="48509"/>
                  </a:lnTo>
                  <a:lnTo>
                    <a:pt x="93697" y="44836"/>
                  </a:lnTo>
                  <a:lnTo>
                    <a:pt x="77076" y="41039"/>
                  </a:lnTo>
                  <a:lnTo>
                    <a:pt x="60622" y="37263"/>
                  </a:lnTo>
                  <a:lnTo>
                    <a:pt x="44955" y="33656"/>
                  </a:lnTo>
                  <a:lnTo>
                    <a:pt x="30690" y="30362"/>
                  </a:lnTo>
                  <a:lnTo>
                    <a:pt x="18446" y="27528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2113181" y="685078"/>
              <a:ext cx="322566" cy="42086"/>
            </a:xfrm>
            <a:custGeom>
              <a:avLst/>
              <a:gdLst/>
              <a:ahLst/>
              <a:cxnLst/>
              <a:rect l="l" t="t" r="r" b="b"/>
              <a:pathLst>
                <a:path w="430088" h="56115">
                  <a:moveTo>
                    <a:pt x="16849" y="2869"/>
                  </a:moveTo>
                  <a:lnTo>
                    <a:pt x="31167" y="5305"/>
                  </a:lnTo>
                  <a:lnTo>
                    <a:pt x="43477" y="7394"/>
                  </a:lnTo>
                  <a:lnTo>
                    <a:pt x="54305" y="9224"/>
                  </a:lnTo>
                  <a:lnTo>
                    <a:pt x="64176" y="10881"/>
                  </a:lnTo>
                  <a:lnTo>
                    <a:pt x="73616" y="12452"/>
                  </a:lnTo>
                  <a:lnTo>
                    <a:pt x="83148" y="14025"/>
                  </a:lnTo>
                  <a:lnTo>
                    <a:pt x="93299" y="15687"/>
                  </a:lnTo>
                  <a:lnTo>
                    <a:pt x="104593" y="17524"/>
                  </a:lnTo>
                  <a:lnTo>
                    <a:pt x="117555" y="19624"/>
                  </a:lnTo>
                  <a:lnTo>
                    <a:pt x="132712" y="22074"/>
                  </a:lnTo>
                  <a:lnTo>
                    <a:pt x="149909" y="24851"/>
                  </a:lnTo>
                  <a:lnTo>
                    <a:pt x="165470" y="27195"/>
                  </a:lnTo>
                  <a:lnTo>
                    <a:pt x="181607" y="29383"/>
                  </a:lnTo>
                  <a:lnTo>
                    <a:pt x="197958" y="31404"/>
                  </a:lnTo>
                  <a:lnTo>
                    <a:pt x="214161" y="33249"/>
                  </a:lnTo>
                  <a:lnTo>
                    <a:pt x="229852" y="34908"/>
                  </a:lnTo>
                  <a:lnTo>
                    <a:pt x="244670" y="36371"/>
                  </a:lnTo>
                  <a:lnTo>
                    <a:pt x="258253" y="37629"/>
                  </a:lnTo>
                  <a:lnTo>
                    <a:pt x="270236" y="38672"/>
                  </a:lnTo>
                  <a:lnTo>
                    <a:pt x="280259" y="39490"/>
                  </a:lnTo>
                  <a:lnTo>
                    <a:pt x="292971" y="40414"/>
                  </a:lnTo>
                  <a:lnTo>
                    <a:pt x="294208" y="40483"/>
                  </a:lnTo>
                  <a:lnTo>
                    <a:pt x="299470" y="40791"/>
                  </a:lnTo>
                  <a:lnTo>
                    <a:pt x="309745" y="41437"/>
                  </a:lnTo>
                  <a:lnTo>
                    <a:pt x="323834" y="42342"/>
                  </a:lnTo>
                  <a:lnTo>
                    <a:pt x="340536" y="43425"/>
                  </a:lnTo>
                  <a:lnTo>
                    <a:pt x="358652" y="44607"/>
                  </a:lnTo>
                  <a:lnTo>
                    <a:pt x="376981" y="45807"/>
                  </a:lnTo>
                  <a:lnTo>
                    <a:pt x="394323" y="46945"/>
                  </a:lnTo>
                  <a:lnTo>
                    <a:pt x="409479" y="47942"/>
                  </a:lnTo>
                  <a:lnTo>
                    <a:pt x="421248" y="48718"/>
                  </a:lnTo>
                  <a:lnTo>
                    <a:pt x="428431" y="49191"/>
                  </a:lnTo>
                  <a:lnTo>
                    <a:pt x="430088" y="49301"/>
                  </a:lnTo>
                  <a:lnTo>
                    <a:pt x="430088" y="56115"/>
                  </a:lnTo>
                  <a:lnTo>
                    <a:pt x="409220" y="54990"/>
                  </a:lnTo>
                  <a:lnTo>
                    <a:pt x="391962" y="54060"/>
                  </a:lnTo>
                  <a:lnTo>
                    <a:pt x="377652" y="53290"/>
                  </a:lnTo>
                  <a:lnTo>
                    <a:pt x="365627" y="52645"/>
                  </a:lnTo>
                  <a:lnTo>
                    <a:pt x="355225" y="52089"/>
                  </a:lnTo>
                  <a:lnTo>
                    <a:pt x="345782" y="51589"/>
                  </a:lnTo>
                  <a:lnTo>
                    <a:pt x="336636" y="51107"/>
                  </a:lnTo>
                  <a:lnTo>
                    <a:pt x="327124" y="50609"/>
                  </a:lnTo>
                  <a:lnTo>
                    <a:pt x="316583" y="50061"/>
                  </a:lnTo>
                  <a:lnTo>
                    <a:pt x="304350" y="49426"/>
                  </a:lnTo>
                  <a:lnTo>
                    <a:pt x="294208" y="48900"/>
                  </a:lnTo>
                  <a:lnTo>
                    <a:pt x="279384" y="48058"/>
                  </a:lnTo>
                  <a:lnTo>
                    <a:pt x="264675" y="47215"/>
                  </a:lnTo>
                  <a:lnTo>
                    <a:pt x="250174" y="46373"/>
                  </a:lnTo>
                  <a:lnTo>
                    <a:pt x="235978" y="45530"/>
                  </a:lnTo>
                  <a:lnTo>
                    <a:pt x="222182" y="44688"/>
                  </a:lnTo>
                  <a:lnTo>
                    <a:pt x="208880" y="43845"/>
                  </a:lnTo>
                  <a:lnTo>
                    <a:pt x="196169" y="43003"/>
                  </a:lnTo>
                  <a:lnTo>
                    <a:pt x="184143" y="42160"/>
                  </a:lnTo>
                  <a:lnTo>
                    <a:pt x="172898" y="41318"/>
                  </a:lnTo>
                  <a:lnTo>
                    <a:pt x="162530" y="40475"/>
                  </a:lnTo>
                  <a:lnTo>
                    <a:pt x="153132" y="39633"/>
                  </a:lnTo>
                  <a:lnTo>
                    <a:pt x="131346" y="37409"/>
                  </a:lnTo>
                  <a:lnTo>
                    <a:pt x="113200" y="35478"/>
                  </a:lnTo>
                  <a:lnTo>
                    <a:pt x="95375" y="33532"/>
                  </a:lnTo>
                  <a:lnTo>
                    <a:pt x="78179" y="31612"/>
                  </a:lnTo>
                  <a:lnTo>
                    <a:pt x="61918" y="29764"/>
                  </a:lnTo>
                  <a:lnTo>
                    <a:pt x="46899" y="28029"/>
                  </a:lnTo>
                  <a:lnTo>
                    <a:pt x="33429" y="26453"/>
                  </a:lnTo>
                  <a:lnTo>
                    <a:pt x="21813" y="25077"/>
                  </a:lnTo>
                  <a:lnTo>
                    <a:pt x="12360" y="23945"/>
                  </a:lnTo>
                  <a:lnTo>
                    <a:pt x="1166" y="22589"/>
                  </a:lnTo>
                  <a:lnTo>
                    <a:pt x="0" y="22446"/>
                  </a:lnTo>
                  <a:lnTo>
                    <a:pt x="0" y="0"/>
                  </a:lnTo>
                  <a:lnTo>
                    <a:pt x="16849" y="2869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3" name="object 73"/>
            <p:cNvSpPr/>
            <p:nvPr/>
          </p:nvSpPr>
          <p:spPr>
            <a:xfrm>
              <a:off x="2113481" y="728367"/>
              <a:ext cx="322266" cy="16534"/>
            </a:xfrm>
            <a:custGeom>
              <a:avLst/>
              <a:gdLst/>
              <a:ahLst/>
              <a:cxnLst/>
              <a:rect l="l" t="t" r="r" b="b"/>
              <a:pathLst>
                <a:path w="429688" h="22045">
                  <a:moveTo>
                    <a:pt x="429688" y="22045"/>
                  </a:moveTo>
                  <a:lnTo>
                    <a:pt x="0" y="21644"/>
                  </a:lnTo>
                  <a:lnTo>
                    <a:pt x="0" y="0"/>
                  </a:lnTo>
                  <a:lnTo>
                    <a:pt x="26810" y="937"/>
                  </a:lnTo>
                  <a:lnTo>
                    <a:pt x="49212" y="1718"/>
                  </a:lnTo>
                  <a:lnTo>
                    <a:pt x="67754" y="2362"/>
                  </a:lnTo>
                  <a:lnTo>
                    <a:pt x="82985" y="2885"/>
                  </a:lnTo>
                  <a:lnTo>
                    <a:pt x="95454" y="3305"/>
                  </a:lnTo>
                  <a:lnTo>
                    <a:pt x="105710" y="3640"/>
                  </a:lnTo>
                  <a:lnTo>
                    <a:pt x="114302" y="3908"/>
                  </a:lnTo>
                  <a:lnTo>
                    <a:pt x="121779" y="4127"/>
                  </a:lnTo>
                  <a:lnTo>
                    <a:pt x="128689" y="4313"/>
                  </a:lnTo>
                  <a:lnTo>
                    <a:pt x="135583" y="4485"/>
                  </a:lnTo>
                  <a:lnTo>
                    <a:pt x="143008" y="4660"/>
                  </a:lnTo>
                  <a:lnTo>
                    <a:pt x="149509" y="4809"/>
                  </a:lnTo>
                  <a:lnTo>
                    <a:pt x="156261" y="4993"/>
                  </a:lnTo>
                  <a:lnTo>
                    <a:pt x="165827" y="5296"/>
                  </a:lnTo>
                  <a:lnTo>
                    <a:pt x="177867" y="5703"/>
                  </a:lnTo>
                  <a:lnTo>
                    <a:pt x="192038" y="6201"/>
                  </a:lnTo>
                  <a:lnTo>
                    <a:pt x="207998" y="6776"/>
                  </a:lnTo>
                  <a:lnTo>
                    <a:pt x="225406" y="7414"/>
                  </a:lnTo>
                  <a:lnTo>
                    <a:pt x="243919" y="8101"/>
                  </a:lnTo>
                  <a:lnTo>
                    <a:pt x="263196" y="8824"/>
                  </a:lnTo>
                  <a:lnTo>
                    <a:pt x="282896" y="9568"/>
                  </a:lnTo>
                  <a:lnTo>
                    <a:pt x="302675" y="10321"/>
                  </a:lnTo>
                  <a:lnTo>
                    <a:pt x="322193" y="11067"/>
                  </a:lnTo>
                  <a:lnTo>
                    <a:pt x="341108" y="11793"/>
                  </a:lnTo>
                  <a:lnTo>
                    <a:pt x="359077" y="12486"/>
                  </a:lnTo>
                  <a:lnTo>
                    <a:pt x="375760" y="13131"/>
                  </a:lnTo>
                  <a:lnTo>
                    <a:pt x="390814" y="13715"/>
                  </a:lnTo>
                  <a:lnTo>
                    <a:pt x="403897" y="14224"/>
                  </a:lnTo>
                  <a:lnTo>
                    <a:pt x="414668" y="14644"/>
                  </a:lnTo>
                  <a:lnTo>
                    <a:pt x="427905" y="15161"/>
                  </a:lnTo>
                  <a:lnTo>
                    <a:pt x="429688" y="15231"/>
                  </a:lnTo>
                  <a:lnTo>
                    <a:pt x="429688" y="2204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617757" y="773458"/>
              <a:ext cx="29762" cy="47798"/>
            </a:xfrm>
            <a:custGeom>
              <a:avLst/>
              <a:gdLst/>
              <a:ahLst/>
              <a:cxnLst/>
              <a:rect l="l" t="t" r="r" b="b"/>
              <a:pathLst>
                <a:path w="39682" h="63730">
                  <a:moveTo>
                    <a:pt x="10822" y="9619"/>
                  </a:moveTo>
                  <a:lnTo>
                    <a:pt x="10822" y="26053"/>
                  </a:lnTo>
                  <a:lnTo>
                    <a:pt x="35272" y="26053"/>
                  </a:lnTo>
                  <a:lnTo>
                    <a:pt x="36074" y="26454"/>
                  </a:lnTo>
                  <a:lnTo>
                    <a:pt x="36074" y="34871"/>
                  </a:lnTo>
                  <a:lnTo>
                    <a:pt x="35673" y="35272"/>
                  </a:lnTo>
                  <a:lnTo>
                    <a:pt x="10822" y="35272"/>
                  </a:lnTo>
                  <a:lnTo>
                    <a:pt x="10822" y="54511"/>
                  </a:lnTo>
                  <a:lnTo>
                    <a:pt x="38880" y="54511"/>
                  </a:lnTo>
                  <a:lnTo>
                    <a:pt x="39682" y="54912"/>
                  </a:lnTo>
                  <a:lnTo>
                    <a:pt x="39682" y="63330"/>
                  </a:lnTo>
                  <a:lnTo>
                    <a:pt x="39281" y="63730"/>
                  </a:lnTo>
                  <a:lnTo>
                    <a:pt x="400" y="63730"/>
                  </a:lnTo>
                  <a:lnTo>
                    <a:pt x="0" y="63330"/>
                  </a:lnTo>
                  <a:lnTo>
                    <a:pt x="0" y="801"/>
                  </a:lnTo>
                  <a:lnTo>
                    <a:pt x="400" y="0"/>
                  </a:lnTo>
                  <a:lnTo>
                    <a:pt x="38479" y="0"/>
                  </a:lnTo>
                  <a:lnTo>
                    <a:pt x="39281" y="801"/>
                  </a:lnTo>
                  <a:lnTo>
                    <a:pt x="39281" y="8818"/>
                  </a:lnTo>
                  <a:lnTo>
                    <a:pt x="38479" y="9619"/>
                  </a:lnTo>
                  <a:lnTo>
                    <a:pt x="10822" y="9619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651428" y="786086"/>
              <a:ext cx="30964" cy="35773"/>
            </a:xfrm>
            <a:custGeom>
              <a:avLst/>
              <a:gdLst/>
              <a:ahLst/>
              <a:cxnLst/>
              <a:rect l="l" t="t" r="r" b="b"/>
              <a:pathLst>
                <a:path w="41285" h="47697">
                  <a:moveTo>
                    <a:pt x="30863" y="46896"/>
                  </a:moveTo>
                  <a:lnTo>
                    <a:pt x="30863" y="42086"/>
                  </a:lnTo>
                  <a:lnTo>
                    <a:pt x="30462" y="42086"/>
                  </a:lnTo>
                  <a:lnTo>
                    <a:pt x="26855" y="44892"/>
                  </a:lnTo>
                  <a:lnTo>
                    <a:pt x="20041" y="47697"/>
                  </a:lnTo>
                  <a:lnTo>
                    <a:pt x="1202" y="47697"/>
                  </a:lnTo>
                  <a:lnTo>
                    <a:pt x="0" y="40082"/>
                  </a:lnTo>
                  <a:lnTo>
                    <a:pt x="0" y="801"/>
                  </a:lnTo>
                  <a:lnTo>
                    <a:pt x="400" y="0"/>
                  </a:lnTo>
                  <a:lnTo>
                    <a:pt x="10020" y="0"/>
                  </a:lnTo>
                  <a:lnTo>
                    <a:pt x="10822" y="400"/>
                  </a:lnTo>
                  <a:lnTo>
                    <a:pt x="10822" y="34470"/>
                  </a:lnTo>
                  <a:lnTo>
                    <a:pt x="11624" y="38078"/>
                  </a:lnTo>
                  <a:lnTo>
                    <a:pt x="21644" y="38078"/>
                  </a:lnTo>
                  <a:lnTo>
                    <a:pt x="28057" y="35272"/>
                  </a:lnTo>
                  <a:lnTo>
                    <a:pt x="30863" y="34069"/>
                  </a:lnTo>
                  <a:lnTo>
                    <a:pt x="30863" y="0"/>
                  </a:lnTo>
                  <a:lnTo>
                    <a:pt x="40884" y="0"/>
                  </a:lnTo>
                  <a:lnTo>
                    <a:pt x="41285" y="400"/>
                  </a:lnTo>
                  <a:lnTo>
                    <a:pt x="41285" y="46495"/>
                  </a:lnTo>
                  <a:lnTo>
                    <a:pt x="40884" y="46896"/>
                  </a:lnTo>
                  <a:lnTo>
                    <a:pt x="30863" y="46896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1688404" y="785485"/>
              <a:ext cx="21043" cy="35773"/>
            </a:xfrm>
            <a:custGeom>
              <a:avLst/>
              <a:gdLst/>
              <a:ahLst/>
              <a:cxnLst/>
              <a:rect l="l" t="t" r="r" b="b"/>
              <a:pathLst>
                <a:path w="28057" h="47697">
                  <a:moveTo>
                    <a:pt x="0" y="2404"/>
                  </a:moveTo>
                  <a:lnTo>
                    <a:pt x="0" y="1202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6813"/>
                  </a:lnTo>
                  <a:lnTo>
                    <a:pt x="10822" y="7214"/>
                  </a:lnTo>
                  <a:lnTo>
                    <a:pt x="13628" y="4409"/>
                  </a:lnTo>
                  <a:lnTo>
                    <a:pt x="20442" y="1202"/>
                  </a:lnTo>
                  <a:lnTo>
                    <a:pt x="24851" y="0"/>
                  </a:lnTo>
                  <a:lnTo>
                    <a:pt x="27256" y="0"/>
                  </a:lnTo>
                  <a:lnTo>
                    <a:pt x="27256" y="2004"/>
                  </a:lnTo>
                  <a:lnTo>
                    <a:pt x="28057" y="8417"/>
                  </a:lnTo>
                  <a:lnTo>
                    <a:pt x="28057" y="10020"/>
                  </a:lnTo>
                  <a:lnTo>
                    <a:pt x="26053" y="10421"/>
                  </a:lnTo>
                  <a:lnTo>
                    <a:pt x="20843" y="11623"/>
                  </a:lnTo>
                  <a:lnTo>
                    <a:pt x="14028" y="13627"/>
                  </a:lnTo>
                  <a:lnTo>
                    <a:pt x="10421" y="14830"/>
                  </a:lnTo>
                  <a:lnTo>
                    <a:pt x="10421" y="47297"/>
                  </a:lnTo>
                  <a:lnTo>
                    <a:pt x="10020" y="47697"/>
                  </a:lnTo>
                  <a:lnTo>
                    <a:pt x="400" y="47697"/>
                  </a:lnTo>
                  <a:lnTo>
                    <a:pt x="0" y="47297"/>
                  </a:lnTo>
                  <a:lnTo>
                    <a:pt x="0" y="2404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715041" y="785183"/>
              <a:ext cx="27473" cy="36675"/>
            </a:xfrm>
            <a:custGeom>
              <a:avLst/>
              <a:gdLst/>
              <a:ahLst/>
              <a:cxnLst/>
              <a:rect l="l" t="t" r="r" b="b"/>
              <a:pathLst>
                <a:path w="36630" h="48900">
                  <a:moveTo>
                    <a:pt x="7369" y="39681"/>
                  </a:moveTo>
                  <a:lnTo>
                    <a:pt x="24204" y="39681"/>
                  </a:lnTo>
                  <a:lnTo>
                    <a:pt x="25807" y="34871"/>
                  </a:lnTo>
                  <a:lnTo>
                    <a:pt x="25807" y="14429"/>
                  </a:lnTo>
                  <a:lnTo>
                    <a:pt x="24204" y="9218"/>
                  </a:lnTo>
                  <a:lnTo>
                    <a:pt x="7369" y="9218"/>
                  </a:lnTo>
                  <a:lnTo>
                    <a:pt x="6357" y="1544"/>
                  </a:lnTo>
                  <a:lnTo>
                    <a:pt x="15386" y="0"/>
                  </a:lnTo>
                  <a:lnTo>
                    <a:pt x="30901" y="5019"/>
                  </a:lnTo>
                  <a:lnTo>
                    <a:pt x="36189" y="16796"/>
                  </a:lnTo>
                  <a:lnTo>
                    <a:pt x="36630" y="24049"/>
                  </a:lnTo>
                  <a:lnTo>
                    <a:pt x="35052" y="37102"/>
                  </a:lnTo>
                  <a:lnTo>
                    <a:pt x="26182" y="46997"/>
                  </a:lnTo>
                  <a:lnTo>
                    <a:pt x="15386" y="48900"/>
                  </a:lnTo>
                  <a:lnTo>
                    <a:pt x="0" y="43404"/>
                  </a:lnTo>
                  <a:lnTo>
                    <a:pt x="5766" y="34871"/>
                  </a:lnTo>
                  <a:lnTo>
                    <a:pt x="7369" y="39681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711251" y="786341"/>
              <a:ext cx="9319" cy="31395"/>
            </a:xfrm>
            <a:custGeom>
              <a:avLst/>
              <a:gdLst/>
              <a:ahLst/>
              <a:cxnLst/>
              <a:rect l="l" t="t" r="r" b="b"/>
              <a:pathLst>
                <a:path w="12425" h="41860">
                  <a:moveTo>
                    <a:pt x="10822" y="12885"/>
                  </a:moveTo>
                  <a:lnTo>
                    <a:pt x="10822" y="33327"/>
                  </a:lnTo>
                  <a:lnTo>
                    <a:pt x="5055" y="41860"/>
                  </a:lnTo>
                  <a:lnTo>
                    <a:pt x="317" y="29610"/>
                  </a:lnTo>
                  <a:lnTo>
                    <a:pt x="0" y="22505"/>
                  </a:lnTo>
                  <a:lnTo>
                    <a:pt x="1913" y="9983"/>
                  </a:lnTo>
                  <a:lnTo>
                    <a:pt x="11413" y="0"/>
                  </a:lnTo>
                  <a:lnTo>
                    <a:pt x="12425" y="7674"/>
                  </a:lnTo>
                  <a:lnTo>
                    <a:pt x="10822" y="1288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9" name="object 79"/>
            <p:cNvSpPr/>
            <p:nvPr/>
          </p:nvSpPr>
          <p:spPr>
            <a:xfrm>
              <a:off x="1746723" y="785484"/>
              <a:ext cx="31265" cy="49001"/>
            </a:xfrm>
            <a:custGeom>
              <a:avLst/>
              <a:gdLst/>
              <a:ahLst/>
              <a:cxnLst/>
              <a:rect l="l" t="t" r="r" b="b"/>
              <a:pathLst>
                <a:path w="41686" h="65334">
                  <a:moveTo>
                    <a:pt x="39191" y="39649"/>
                  </a:moveTo>
                  <a:lnTo>
                    <a:pt x="29745" y="47620"/>
                  </a:lnTo>
                  <a:lnTo>
                    <a:pt x="22446" y="48499"/>
                  </a:lnTo>
                  <a:lnTo>
                    <a:pt x="19239" y="48499"/>
                  </a:lnTo>
                  <a:lnTo>
                    <a:pt x="14830" y="48098"/>
                  </a:lnTo>
                  <a:lnTo>
                    <a:pt x="10421" y="46495"/>
                  </a:lnTo>
                  <a:lnTo>
                    <a:pt x="10421" y="64532"/>
                  </a:lnTo>
                  <a:lnTo>
                    <a:pt x="10020" y="65334"/>
                  </a:lnTo>
                  <a:lnTo>
                    <a:pt x="0" y="65334"/>
                  </a:lnTo>
                  <a:lnTo>
                    <a:pt x="0" y="1202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5611"/>
                  </a:lnTo>
                  <a:lnTo>
                    <a:pt x="14028" y="3206"/>
                  </a:lnTo>
                  <a:lnTo>
                    <a:pt x="13227" y="12425"/>
                  </a:lnTo>
                  <a:lnTo>
                    <a:pt x="10421" y="14028"/>
                  </a:lnTo>
                  <a:lnTo>
                    <a:pt x="10421" y="38078"/>
                  </a:lnTo>
                  <a:lnTo>
                    <a:pt x="14830" y="39280"/>
                  </a:lnTo>
                  <a:lnTo>
                    <a:pt x="18037" y="39681"/>
                  </a:lnTo>
                  <a:lnTo>
                    <a:pt x="28458" y="39681"/>
                  </a:lnTo>
                  <a:lnTo>
                    <a:pt x="30863" y="36074"/>
                  </a:lnTo>
                  <a:lnTo>
                    <a:pt x="30863" y="11623"/>
                  </a:lnTo>
                  <a:lnTo>
                    <a:pt x="28458" y="9619"/>
                  </a:lnTo>
                  <a:lnTo>
                    <a:pt x="25653" y="0"/>
                  </a:lnTo>
                  <a:lnTo>
                    <a:pt x="37532" y="5163"/>
                  </a:lnTo>
                  <a:lnTo>
                    <a:pt x="41533" y="19022"/>
                  </a:lnTo>
                  <a:lnTo>
                    <a:pt x="41686" y="24049"/>
                  </a:lnTo>
                  <a:lnTo>
                    <a:pt x="39191" y="39649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0" name="object 80"/>
            <p:cNvSpPr/>
            <p:nvPr/>
          </p:nvSpPr>
          <p:spPr>
            <a:xfrm>
              <a:off x="1756645" y="785485"/>
              <a:ext cx="11423" cy="9319"/>
            </a:xfrm>
            <a:custGeom>
              <a:avLst/>
              <a:gdLst/>
              <a:ahLst/>
              <a:cxnLst/>
              <a:rect l="l" t="t" r="r" b="b"/>
              <a:pathLst>
                <a:path w="15231" h="12425">
                  <a:moveTo>
                    <a:pt x="0" y="12425"/>
                  </a:moveTo>
                  <a:lnTo>
                    <a:pt x="801" y="3206"/>
                  </a:lnTo>
                  <a:lnTo>
                    <a:pt x="6814" y="0"/>
                  </a:lnTo>
                  <a:lnTo>
                    <a:pt x="12425" y="0"/>
                  </a:lnTo>
                  <a:lnTo>
                    <a:pt x="15231" y="9619"/>
                  </a:lnTo>
                  <a:lnTo>
                    <a:pt x="6012" y="9619"/>
                  </a:lnTo>
                  <a:lnTo>
                    <a:pt x="0" y="1242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1" name="object 81"/>
            <p:cNvSpPr/>
            <p:nvPr/>
          </p:nvSpPr>
          <p:spPr>
            <a:xfrm>
              <a:off x="1782198" y="785183"/>
              <a:ext cx="30964" cy="36675"/>
            </a:xfrm>
            <a:custGeom>
              <a:avLst/>
              <a:gdLst/>
              <a:ahLst/>
              <a:cxnLst/>
              <a:rect l="l" t="t" r="r" b="b"/>
              <a:pathLst>
                <a:path w="41285" h="48900">
                  <a:moveTo>
                    <a:pt x="1710" y="12294"/>
                  </a:moveTo>
                  <a:lnTo>
                    <a:pt x="10685" y="1874"/>
                  </a:lnTo>
                  <a:lnTo>
                    <a:pt x="13227" y="8818"/>
                  </a:lnTo>
                  <a:lnTo>
                    <a:pt x="11624" y="13227"/>
                  </a:lnTo>
                  <a:lnTo>
                    <a:pt x="10822" y="20441"/>
                  </a:lnTo>
                  <a:lnTo>
                    <a:pt x="30062" y="20441"/>
                  </a:lnTo>
                  <a:lnTo>
                    <a:pt x="30062" y="14429"/>
                  </a:lnTo>
                  <a:lnTo>
                    <a:pt x="28458" y="8818"/>
                  </a:lnTo>
                  <a:lnTo>
                    <a:pt x="20442" y="8818"/>
                  </a:lnTo>
                  <a:lnTo>
                    <a:pt x="20442" y="0"/>
                  </a:lnTo>
                  <a:lnTo>
                    <a:pt x="35625" y="5106"/>
                  </a:lnTo>
                  <a:lnTo>
                    <a:pt x="40856" y="16794"/>
                  </a:lnTo>
                  <a:lnTo>
                    <a:pt x="41285" y="21644"/>
                  </a:lnTo>
                  <a:lnTo>
                    <a:pt x="41285" y="25251"/>
                  </a:lnTo>
                  <a:lnTo>
                    <a:pt x="40082" y="27656"/>
                  </a:lnTo>
                  <a:lnTo>
                    <a:pt x="10822" y="27656"/>
                  </a:lnTo>
                  <a:lnTo>
                    <a:pt x="11223" y="37276"/>
                  </a:lnTo>
                  <a:lnTo>
                    <a:pt x="14830" y="40082"/>
                  </a:lnTo>
                  <a:lnTo>
                    <a:pt x="26053" y="40082"/>
                  </a:lnTo>
                  <a:lnTo>
                    <a:pt x="31264" y="39280"/>
                  </a:lnTo>
                  <a:lnTo>
                    <a:pt x="34872" y="38879"/>
                  </a:lnTo>
                  <a:lnTo>
                    <a:pt x="37277" y="38879"/>
                  </a:lnTo>
                  <a:lnTo>
                    <a:pt x="37677" y="40483"/>
                  </a:lnTo>
                  <a:lnTo>
                    <a:pt x="38078" y="43689"/>
                  </a:lnTo>
                  <a:lnTo>
                    <a:pt x="38479" y="45293"/>
                  </a:lnTo>
                  <a:lnTo>
                    <a:pt x="38479" y="46094"/>
                  </a:lnTo>
                  <a:lnTo>
                    <a:pt x="36475" y="46495"/>
                  </a:lnTo>
                  <a:lnTo>
                    <a:pt x="32867" y="48098"/>
                  </a:lnTo>
                  <a:lnTo>
                    <a:pt x="25653" y="48900"/>
                  </a:lnTo>
                  <a:lnTo>
                    <a:pt x="21243" y="48900"/>
                  </a:lnTo>
                  <a:lnTo>
                    <a:pt x="5902" y="44109"/>
                  </a:lnTo>
                  <a:lnTo>
                    <a:pt x="481" y="32418"/>
                  </a:lnTo>
                  <a:lnTo>
                    <a:pt x="0" y="24851"/>
                  </a:lnTo>
                  <a:lnTo>
                    <a:pt x="1710" y="12294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2" name="object 82"/>
            <p:cNvSpPr/>
            <p:nvPr/>
          </p:nvSpPr>
          <p:spPr>
            <a:xfrm>
              <a:off x="1790212" y="785184"/>
              <a:ext cx="7318" cy="6614"/>
            </a:xfrm>
            <a:custGeom>
              <a:avLst/>
              <a:gdLst/>
              <a:ahLst/>
              <a:cxnLst/>
              <a:rect l="l" t="t" r="r" b="b"/>
              <a:pathLst>
                <a:path w="9757" h="8818">
                  <a:moveTo>
                    <a:pt x="2542" y="8818"/>
                  </a:moveTo>
                  <a:lnTo>
                    <a:pt x="0" y="1874"/>
                  </a:lnTo>
                  <a:lnTo>
                    <a:pt x="9757" y="0"/>
                  </a:lnTo>
                  <a:lnTo>
                    <a:pt x="9757" y="8818"/>
                  </a:lnTo>
                  <a:lnTo>
                    <a:pt x="2542" y="881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8574" y="785183"/>
              <a:ext cx="31865" cy="36675"/>
            </a:xfrm>
            <a:custGeom>
              <a:avLst/>
              <a:gdLst/>
              <a:ahLst/>
              <a:cxnLst/>
              <a:rect l="l" t="t" r="r" b="b"/>
              <a:pathLst>
                <a:path w="42487" h="48900">
                  <a:moveTo>
                    <a:pt x="1603" y="10020"/>
                  </a:moveTo>
                  <a:lnTo>
                    <a:pt x="1202" y="10020"/>
                  </a:lnTo>
                  <a:lnTo>
                    <a:pt x="801" y="8818"/>
                  </a:lnTo>
                  <a:lnTo>
                    <a:pt x="0" y="5210"/>
                  </a:lnTo>
                  <a:lnTo>
                    <a:pt x="0" y="4008"/>
                  </a:lnTo>
                  <a:lnTo>
                    <a:pt x="400" y="3206"/>
                  </a:lnTo>
                  <a:lnTo>
                    <a:pt x="2404" y="2404"/>
                  </a:lnTo>
                  <a:lnTo>
                    <a:pt x="6413" y="801"/>
                  </a:lnTo>
                  <a:lnTo>
                    <a:pt x="14028" y="0"/>
                  </a:lnTo>
                  <a:lnTo>
                    <a:pt x="18438" y="0"/>
                  </a:lnTo>
                  <a:lnTo>
                    <a:pt x="34046" y="4616"/>
                  </a:lnTo>
                  <a:lnTo>
                    <a:pt x="37275" y="17128"/>
                  </a:lnTo>
                  <a:lnTo>
                    <a:pt x="37277" y="40082"/>
                  </a:lnTo>
                  <a:lnTo>
                    <a:pt x="37677" y="40483"/>
                  </a:lnTo>
                  <a:lnTo>
                    <a:pt x="40884" y="40883"/>
                  </a:lnTo>
                  <a:lnTo>
                    <a:pt x="42086" y="40883"/>
                  </a:lnTo>
                  <a:lnTo>
                    <a:pt x="42487" y="41284"/>
                  </a:lnTo>
                  <a:lnTo>
                    <a:pt x="42487" y="47297"/>
                  </a:lnTo>
                  <a:lnTo>
                    <a:pt x="41686" y="48098"/>
                  </a:lnTo>
                  <a:lnTo>
                    <a:pt x="40082" y="48098"/>
                  </a:lnTo>
                  <a:lnTo>
                    <a:pt x="38880" y="48499"/>
                  </a:lnTo>
                  <a:lnTo>
                    <a:pt x="31264" y="48499"/>
                  </a:lnTo>
                  <a:lnTo>
                    <a:pt x="28458" y="47297"/>
                  </a:lnTo>
                  <a:lnTo>
                    <a:pt x="27256" y="42888"/>
                  </a:lnTo>
                  <a:lnTo>
                    <a:pt x="22446" y="46495"/>
                  </a:lnTo>
                  <a:lnTo>
                    <a:pt x="16033" y="48900"/>
                  </a:lnTo>
                  <a:lnTo>
                    <a:pt x="9619" y="48900"/>
                  </a:lnTo>
                  <a:lnTo>
                    <a:pt x="7214" y="38879"/>
                  </a:lnTo>
                  <a:lnTo>
                    <a:pt x="8417" y="40483"/>
                  </a:lnTo>
                  <a:lnTo>
                    <a:pt x="17235" y="40483"/>
                  </a:lnTo>
                  <a:lnTo>
                    <a:pt x="22847" y="38078"/>
                  </a:lnTo>
                  <a:lnTo>
                    <a:pt x="26855" y="36074"/>
                  </a:lnTo>
                  <a:lnTo>
                    <a:pt x="26855" y="26855"/>
                  </a:lnTo>
                  <a:lnTo>
                    <a:pt x="10020" y="26855"/>
                  </a:lnTo>
                  <a:lnTo>
                    <a:pt x="7214" y="28458"/>
                  </a:lnTo>
                  <a:lnTo>
                    <a:pt x="14429" y="19239"/>
                  </a:lnTo>
                  <a:lnTo>
                    <a:pt x="26855" y="19239"/>
                  </a:lnTo>
                  <a:lnTo>
                    <a:pt x="26855" y="10822"/>
                  </a:lnTo>
                  <a:lnTo>
                    <a:pt x="24450" y="8818"/>
                  </a:lnTo>
                  <a:lnTo>
                    <a:pt x="13628" y="8818"/>
                  </a:lnTo>
                  <a:lnTo>
                    <a:pt x="7615" y="9619"/>
                  </a:lnTo>
                  <a:lnTo>
                    <a:pt x="3607" y="10020"/>
                  </a:lnTo>
                  <a:lnTo>
                    <a:pt x="1603" y="1002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5868" y="799613"/>
              <a:ext cx="13528" cy="22245"/>
            </a:xfrm>
            <a:custGeom>
              <a:avLst/>
              <a:gdLst/>
              <a:ahLst/>
              <a:cxnLst/>
              <a:rect l="l" t="t" r="r" b="b"/>
              <a:pathLst>
                <a:path w="18037" h="29660">
                  <a:moveTo>
                    <a:pt x="6012" y="0"/>
                  </a:moveTo>
                  <a:lnTo>
                    <a:pt x="18037" y="0"/>
                  </a:lnTo>
                  <a:lnTo>
                    <a:pt x="10822" y="9218"/>
                  </a:lnTo>
                  <a:lnTo>
                    <a:pt x="10822" y="19640"/>
                  </a:lnTo>
                  <a:lnTo>
                    <a:pt x="13227" y="29660"/>
                  </a:lnTo>
                  <a:lnTo>
                    <a:pt x="2805" y="29660"/>
                  </a:lnTo>
                  <a:lnTo>
                    <a:pt x="0" y="24049"/>
                  </a:lnTo>
                  <a:lnTo>
                    <a:pt x="0" y="4809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852542" y="785485"/>
              <a:ext cx="30663" cy="35773"/>
            </a:xfrm>
            <a:custGeom>
              <a:avLst/>
              <a:gdLst/>
              <a:ahLst/>
              <a:cxnLst/>
              <a:rect l="l" t="t" r="r" b="b"/>
              <a:pathLst>
                <a:path w="40884" h="47697">
                  <a:moveTo>
                    <a:pt x="10421" y="14028"/>
                  </a:moveTo>
                  <a:lnTo>
                    <a:pt x="10421" y="47297"/>
                  </a:lnTo>
                  <a:lnTo>
                    <a:pt x="10020" y="47697"/>
                  </a:lnTo>
                  <a:lnTo>
                    <a:pt x="400" y="47697"/>
                  </a:lnTo>
                  <a:lnTo>
                    <a:pt x="0" y="47297"/>
                  </a:lnTo>
                  <a:lnTo>
                    <a:pt x="0" y="1202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202"/>
                  </a:lnTo>
                  <a:lnTo>
                    <a:pt x="10421" y="5611"/>
                  </a:lnTo>
                  <a:lnTo>
                    <a:pt x="10822" y="5611"/>
                  </a:lnTo>
                  <a:lnTo>
                    <a:pt x="14429" y="3206"/>
                  </a:lnTo>
                  <a:lnTo>
                    <a:pt x="20843" y="0"/>
                  </a:lnTo>
                  <a:lnTo>
                    <a:pt x="39682" y="0"/>
                  </a:lnTo>
                  <a:lnTo>
                    <a:pt x="40884" y="8417"/>
                  </a:lnTo>
                  <a:lnTo>
                    <a:pt x="40884" y="47297"/>
                  </a:lnTo>
                  <a:lnTo>
                    <a:pt x="40483" y="47697"/>
                  </a:lnTo>
                  <a:lnTo>
                    <a:pt x="30863" y="47697"/>
                  </a:lnTo>
                  <a:lnTo>
                    <a:pt x="30462" y="47297"/>
                  </a:lnTo>
                  <a:lnTo>
                    <a:pt x="30462" y="13227"/>
                  </a:lnTo>
                  <a:lnTo>
                    <a:pt x="29260" y="9619"/>
                  </a:lnTo>
                  <a:lnTo>
                    <a:pt x="19640" y="9619"/>
                  </a:lnTo>
                  <a:lnTo>
                    <a:pt x="12826" y="12425"/>
                  </a:lnTo>
                  <a:lnTo>
                    <a:pt x="10421" y="1402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617155" y="849215"/>
              <a:ext cx="34271" cy="49001"/>
            </a:xfrm>
            <a:custGeom>
              <a:avLst/>
              <a:gdLst/>
              <a:ahLst/>
              <a:cxnLst/>
              <a:rect l="l" t="t" r="r" b="b"/>
              <a:pathLst>
                <a:path w="45694" h="65334">
                  <a:moveTo>
                    <a:pt x="1492" y="18395"/>
                  </a:moveTo>
                  <a:lnTo>
                    <a:pt x="7526" y="6660"/>
                  </a:lnTo>
                  <a:lnTo>
                    <a:pt x="20439" y="400"/>
                  </a:lnTo>
                  <a:lnTo>
                    <a:pt x="26053" y="0"/>
                  </a:lnTo>
                  <a:lnTo>
                    <a:pt x="30462" y="0"/>
                  </a:lnTo>
                  <a:lnTo>
                    <a:pt x="38479" y="400"/>
                  </a:lnTo>
                  <a:lnTo>
                    <a:pt x="43289" y="2805"/>
                  </a:lnTo>
                  <a:lnTo>
                    <a:pt x="44892" y="3206"/>
                  </a:lnTo>
                  <a:lnTo>
                    <a:pt x="45694" y="4008"/>
                  </a:lnTo>
                  <a:lnTo>
                    <a:pt x="45293" y="5611"/>
                  </a:lnTo>
                  <a:lnTo>
                    <a:pt x="44491" y="9619"/>
                  </a:lnTo>
                  <a:lnTo>
                    <a:pt x="44091" y="10822"/>
                  </a:lnTo>
                  <a:lnTo>
                    <a:pt x="43690" y="11223"/>
                  </a:lnTo>
                  <a:lnTo>
                    <a:pt x="42086" y="10822"/>
                  </a:lnTo>
                  <a:lnTo>
                    <a:pt x="37277" y="10421"/>
                  </a:lnTo>
                  <a:lnTo>
                    <a:pt x="31264" y="9619"/>
                  </a:lnTo>
                  <a:lnTo>
                    <a:pt x="26454" y="9619"/>
                  </a:lnTo>
                  <a:lnTo>
                    <a:pt x="14596" y="15605"/>
                  </a:lnTo>
                  <a:lnTo>
                    <a:pt x="11658" y="29961"/>
                  </a:lnTo>
                  <a:lnTo>
                    <a:pt x="11624" y="32867"/>
                  </a:lnTo>
                  <a:lnTo>
                    <a:pt x="14032" y="48055"/>
                  </a:lnTo>
                  <a:lnTo>
                    <a:pt x="24464" y="55221"/>
                  </a:lnTo>
                  <a:lnTo>
                    <a:pt x="26454" y="55313"/>
                  </a:lnTo>
                  <a:lnTo>
                    <a:pt x="32066" y="55313"/>
                  </a:lnTo>
                  <a:lnTo>
                    <a:pt x="36876" y="54912"/>
                  </a:lnTo>
                  <a:lnTo>
                    <a:pt x="42086" y="54111"/>
                  </a:lnTo>
                  <a:lnTo>
                    <a:pt x="43690" y="53710"/>
                  </a:lnTo>
                  <a:lnTo>
                    <a:pt x="44091" y="54511"/>
                  </a:lnTo>
                  <a:lnTo>
                    <a:pt x="44491" y="55714"/>
                  </a:lnTo>
                  <a:lnTo>
                    <a:pt x="45293" y="59321"/>
                  </a:lnTo>
                  <a:lnTo>
                    <a:pt x="45694" y="60925"/>
                  </a:lnTo>
                  <a:lnTo>
                    <a:pt x="45293" y="61726"/>
                  </a:lnTo>
                  <a:lnTo>
                    <a:pt x="43690" y="62528"/>
                  </a:lnTo>
                  <a:lnTo>
                    <a:pt x="38880" y="64532"/>
                  </a:lnTo>
                  <a:lnTo>
                    <a:pt x="30462" y="65334"/>
                  </a:lnTo>
                  <a:lnTo>
                    <a:pt x="26053" y="65334"/>
                  </a:lnTo>
                  <a:lnTo>
                    <a:pt x="10691" y="61301"/>
                  </a:lnTo>
                  <a:lnTo>
                    <a:pt x="2770" y="50977"/>
                  </a:lnTo>
                  <a:lnTo>
                    <a:pt x="102" y="37027"/>
                  </a:lnTo>
                  <a:lnTo>
                    <a:pt x="0" y="32867"/>
                  </a:lnTo>
                  <a:lnTo>
                    <a:pt x="1492" y="1839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7" name="object 87"/>
            <p:cNvSpPr/>
            <p:nvPr/>
          </p:nvSpPr>
          <p:spPr>
            <a:xfrm>
              <a:off x="1655887" y="861541"/>
              <a:ext cx="27407" cy="36675"/>
            </a:xfrm>
            <a:custGeom>
              <a:avLst/>
              <a:gdLst/>
              <a:ahLst/>
              <a:cxnLst/>
              <a:rect l="l" t="t" r="r" b="b"/>
              <a:pathLst>
                <a:path w="36543" h="48900">
                  <a:moveTo>
                    <a:pt x="7283" y="39681"/>
                  </a:moveTo>
                  <a:lnTo>
                    <a:pt x="24117" y="39681"/>
                  </a:lnTo>
                  <a:lnTo>
                    <a:pt x="25721" y="34470"/>
                  </a:lnTo>
                  <a:lnTo>
                    <a:pt x="25721" y="14028"/>
                  </a:lnTo>
                  <a:lnTo>
                    <a:pt x="24117" y="9218"/>
                  </a:lnTo>
                  <a:lnTo>
                    <a:pt x="7283" y="9218"/>
                  </a:lnTo>
                  <a:lnTo>
                    <a:pt x="6568" y="1391"/>
                  </a:lnTo>
                  <a:lnTo>
                    <a:pt x="15299" y="0"/>
                  </a:lnTo>
                  <a:lnTo>
                    <a:pt x="30904" y="5080"/>
                  </a:lnTo>
                  <a:lnTo>
                    <a:pt x="36138" y="16846"/>
                  </a:lnTo>
                  <a:lnTo>
                    <a:pt x="36543" y="23648"/>
                  </a:lnTo>
                  <a:lnTo>
                    <a:pt x="35003" y="36718"/>
                  </a:lnTo>
                  <a:lnTo>
                    <a:pt x="26363" y="46824"/>
                  </a:lnTo>
                  <a:lnTo>
                    <a:pt x="15299" y="48900"/>
                  </a:lnTo>
                  <a:lnTo>
                    <a:pt x="0" y="43363"/>
                  </a:lnTo>
                  <a:lnTo>
                    <a:pt x="5679" y="34470"/>
                  </a:lnTo>
                  <a:lnTo>
                    <a:pt x="7283" y="39681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652029" y="862585"/>
              <a:ext cx="9319" cy="31478"/>
            </a:xfrm>
            <a:custGeom>
              <a:avLst/>
              <a:gdLst/>
              <a:ahLst/>
              <a:cxnLst/>
              <a:rect l="l" t="t" r="r" b="b"/>
              <a:pathLst>
                <a:path w="12425" h="41971">
                  <a:moveTo>
                    <a:pt x="10822" y="13038"/>
                  </a:moveTo>
                  <a:lnTo>
                    <a:pt x="10822" y="33079"/>
                  </a:lnTo>
                  <a:lnTo>
                    <a:pt x="5142" y="41971"/>
                  </a:lnTo>
                  <a:lnTo>
                    <a:pt x="346" y="29669"/>
                  </a:lnTo>
                  <a:lnTo>
                    <a:pt x="0" y="22257"/>
                  </a:lnTo>
                  <a:lnTo>
                    <a:pt x="1960" y="9757"/>
                  </a:lnTo>
                  <a:lnTo>
                    <a:pt x="11711" y="0"/>
                  </a:lnTo>
                  <a:lnTo>
                    <a:pt x="12425" y="7827"/>
                  </a:lnTo>
                  <a:lnTo>
                    <a:pt x="10822" y="1303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9" name="object 89"/>
            <p:cNvSpPr/>
            <p:nvPr/>
          </p:nvSpPr>
          <p:spPr>
            <a:xfrm>
              <a:off x="1687501" y="861541"/>
              <a:ext cx="51707" cy="36074"/>
            </a:xfrm>
            <a:custGeom>
              <a:avLst/>
              <a:gdLst/>
              <a:ahLst/>
              <a:cxnLst/>
              <a:rect l="l" t="t" r="r" b="b"/>
              <a:pathLst>
                <a:path w="68942" h="48098">
                  <a:moveTo>
                    <a:pt x="39682" y="47297"/>
                  </a:moveTo>
                  <a:lnTo>
                    <a:pt x="39281" y="48098"/>
                  </a:lnTo>
                  <a:lnTo>
                    <a:pt x="29661" y="48098"/>
                  </a:lnTo>
                  <a:lnTo>
                    <a:pt x="29260" y="47297"/>
                  </a:lnTo>
                  <a:lnTo>
                    <a:pt x="29260" y="12425"/>
                  </a:lnTo>
                  <a:lnTo>
                    <a:pt x="27657" y="9619"/>
                  </a:lnTo>
                  <a:lnTo>
                    <a:pt x="19640" y="9619"/>
                  </a:lnTo>
                  <a:lnTo>
                    <a:pt x="14028" y="12024"/>
                  </a:lnTo>
                  <a:lnTo>
                    <a:pt x="10421" y="14028"/>
                  </a:lnTo>
                  <a:lnTo>
                    <a:pt x="10421" y="47297"/>
                  </a:lnTo>
                  <a:lnTo>
                    <a:pt x="10020" y="48098"/>
                  </a:lnTo>
                  <a:lnTo>
                    <a:pt x="400" y="48098"/>
                  </a:lnTo>
                  <a:lnTo>
                    <a:pt x="0" y="47297"/>
                  </a:lnTo>
                  <a:lnTo>
                    <a:pt x="0" y="1603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5611"/>
                  </a:lnTo>
                  <a:lnTo>
                    <a:pt x="14429" y="3206"/>
                  </a:lnTo>
                  <a:lnTo>
                    <a:pt x="19640" y="0"/>
                  </a:lnTo>
                  <a:lnTo>
                    <a:pt x="30462" y="0"/>
                  </a:lnTo>
                  <a:lnTo>
                    <a:pt x="35272" y="1202"/>
                  </a:lnTo>
                  <a:lnTo>
                    <a:pt x="38078" y="6813"/>
                  </a:lnTo>
                  <a:lnTo>
                    <a:pt x="42888" y="3206"/>
                  </a:lnTo>
                  <a:lnTo>
                    <a:pt x="48901" y="0"/>
                  </a:lnTo>
                  <a:lnTo>
                    <a:pt x="67740" y="0"/>
                  </a:lnTo>
                  <a:lnTo>
                    <a:pt x="68942" y="8016"/>
                  </a:lnTo>
                  <a:lnTo>
                    <a:pt x="68942" y="47297"/>
                  </a:lnTo>
                  <a:lnTo>
                    <a:pt x="68541" y="48098"/>
                  </a:lnTo>
                  <a:lnTo>
                    <a:pt x="58921" y="48098"/>
                  </a:lnTo>
                  <a:lnTo>
                    <a:pt x="58520" y="47297"/>
                  </a:lnTo>
                  <a:lnTo>
                    <a:pt x="58520" y="11623"/>
                  </a:lnTo>
                  <a:lnTo>
                    <a:pt x="56917" y="9619"/>
                  </a:lnTo>
                  <a:lnTo>
                    <a:pt x="48500" y="9619"/>
                  </a:lnTo>
                  <a:lnTo>
                    <a:pt x="42487" y="12425"/>
                  </a:lnTo>
                  <a:lnTo>
                    <a:pt x="39682" y="14028"/>
                  </a:lnTo>
                  <a:lnTo>
                    <a:pt x="39682" y="47297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0" name="object 90"/>
            <p:cNvSpPr/>
            <p:nvPr/>
          </p:nvSpPr>
          <p:spPr>
            <a:xfrm>
              <a:off x="1744017" y="861541"/>
              <a:ext cx="51707" cy="36074"/>
            </a:xfrm>
            <a:custGeom>
              <a:avLst/>
              <a:gdLst/>
              <a:ahLst/>
              <a:cxnLst/>
              <a:rect l="l" t="t" r="r" b="b"/>
              <a:pathLst>
                <a:path w="68942" h="48098">
                  <a:moveTo>
                    <a:pt x="39682" y="47297"/>
                  </a:moveTo>
                  <a:lnTo>
                    <a:pt x="39281" y="48098"/>
                  </a:lnTo>
                  <a:lnTo>
                    <a:pt x="29661" y="48098"/>
                  </a:lnTo>
                  <a:lnTo>
                    <a:pt x="29260" y="47297"/>
                  </a:lnTo>
                  <a:lnTo>
                    <a:pt x="29260" y="12425"/>
                  </a:lnTo>
                  <a:lnTo>
                    <a:pt x="27657" y="9619"/>
                  </a:lnTo>
                  <a:lnTo>
                    <a:pt x="19640" y="9619"/>
                  </a:lnTo>
                  <a:lnTo>
                    <a:pt x="14028" y="12024"/>
                  </a:lnTo>
                  <a:lnTo>
                    <a:pt x="10421" y="14028"/>
                  </a:lnTo>
                  <a:lnTo>
                    <a:pt x="10421" y="47297"/>
                  </a:lnTo>
                  <a:lnTo>
                    <a:pt x="10020" y="48098"/>
                  </a:lnTo>
                  <a:lnTo>
                    <a:pt x="400" y="48098"/>
                  </a:lnTo>
                  <a:lnTo>
                    <a:pt x="0" y="47297"/>
                  </a:lnTo>
                  <a:lnTo>
                    <a:pt x="0" y="1603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5611"/>
                  </a:lnTo>
                  <a:lnTo>
                    <a:pt x="10822" y="5611"/>
                  </a:lnTo>
                  <a:lnTo>
                    <a:pt x="14429" y="3206"/>
                  </a:lnTo>
                  <a:lnTo>
                    <a:pt x="19640" y="0"/>
                  </a:lnTo>
                  <a:lnTo>
                    <a:pt x="30462" y="0"/>
                  </a:lnTo>
                  <a:lnTo>
                    <a:pt x="35272" y="1202"/>
                  </a:lnTo>
                  <a:lnTo>
                    <a:pt x="38078" y="6813"/>
                  </a:lnTo>
                  <a:lnTo>
                    <a:pt x="42888" y="3206"/>
                  </a:lnTo>
                  <a:lnTo>
                    <a:pt x="48901" y="0"/>
                  </a:lnTo>
                  <a:lnTo>
                    <a:pt x="67740" y="0"/>
                  </a:lnTo>
                  <a:lnTo>
                    <a:pt x="68942" y="8016"/>
                  </a:lnTo>
                  <a:lnTo>
                    <a:pt x="68942" y="47297"/>
                  </a:lnTo>
                  <a:lnTo>
                    <a:pt x="68541" y="48098"/>
                  </a:lnTo>
                  <a:lnTo>
                    <a:pt x="58921" y="48098"/>
                  </a:lnTo>
                  <a:lnTo>
                    <a:pt x="58520" y="47297"/>
                  </a:lnTo>
                  <a:lnTo>
                    <a:pt x="58520" y="11623"/>
                  </a:lnTo>
                  <a:lnTo>
                    <a:pt x="56917" y="9619"/>
                  </a:lnTo>
                  <a:lnTo>
                    <a:pt x="48500" y="9619"/>
                  </a:lnTo>
                  <a:lnTo>
                    <a:pt x="42487" y="12425"/>
                  </a:lnTo>
                  <a:lnTo>
                    <a:pt x="39682" y="14028"/>
                  </a:lnTo>
                  <a:lnTo>
                    <a:pt x="39682" y="47297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1" name="object 91"/>
            <p:cNvSpPr/>
            <p:nvPr/>
          </p:nvSpPr>
          <p:spPr>
            <a:xfrm>
              <a:off x="1801737" y="862142"/>
              <a:ext cx="7816" cy="35473"/>
            </a:xfrm>
            <a:custGeom>
              <a:avLst/>
              <a:gdLst/>
              <a:ahLst/>
              <a:cxnLst/>
              <a:rect l="l" t="t" r="r" b="b"/>
              <a:pathLst>
                <a:path w="10421" h="47297">
                  <a:moveTo>
                    <a:pt x="0" y="46495"/>
                  </a:moveTo>
                  <a:lnTo>
                    <a:pt x="0" y="400"/>
                  </a:lnTo>
                  <a:lnTo>
                    <a:pt x="400" y="0"/>
                  </a:lnTo>
                  <a:lnTo>
                    <a:pt x="10020" y="0"/>
                  </a:lnTo>
                  <a:lnTo>
                    <a:pt x="10421" y="801"/>
                  </a:lnTo>
                  <a:lnTo>
                    <a:pt x="10421" y="46495"/>
                  </a:lnTo>
                  <a:lnTo>
                    <a:pt x="10020" y="47297"/>
                  </a:lnTo>
                  <a:lnTo>
                    <a:pt x="400" y="47297"/>
                  </a:lnTo>
                  <a:lnTo>
                    <a:pt x="0" y="4649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2" name="object 92"/>
            <p:cNvSpPr/>
            <p:nvPr/>
          </p:nvSpPr>
          <p:spPr>
            <a:xfrm>
              <a:off x="1801437" y="848615"/>
              <a:ext cx="8417" cy="8417"/>
            </a:xfrm>
            <a:custGeom>
              <a:avLst/>
              <a:gdLst/>
              <a:ahLst/>
              <a:cxnLst/>
              <a:rect l="l" t="t" r="r" b="b"/>
              <a:pathLst>
                <a:path w="11223" h="11223">
                  <a:moveTo>
                    <a:pt x="1202" y="0"/>
                  </a:moveTo>
                  <a:lnTo>
                    <a:pt x="10421" y="0"/>
                  </a:lnTo>
                  <a:lnTo>
                    <a:pt x="11223" y="2404"/>
                  </a:lnTo>
                  <a:lnTo>
                    <a:pt x="11223" y="8417"/>
                  </a:lnTo>
                  <a:lnTo>
                    <a:pt x="10421" y="11223"/>
                  </a:lnTo>
                  <a:lnTo>
                    <a:pt x="801" y="11223"/>
                  </a:lnTo>
                  <a:lnTo>
                    <a:pt x="0" y="8417"/>
                  </a:lnTo>
                  <a:lnTo>
                    <a:pt x="0" y="240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4665" y="861541"/>
              <a:ext cx="27356" cy="36675"/>
            </a:xfrm>
            <a:custGeom>
              <a:avLst/>
              <a:gdLst/>
              <a:ahLst/>
              <a:cxnLst/>
              <a:rect l="l" t="t" r="r" b="b"/>
              <a:pathLst>
                <a:path w="36475" h="48900">
                  <a:moveTo>
                    <a:pt x="33268" y="10020"/>
                  </a:moveTo>
                  <a:lnTo>
                    <a:pt x="31665" y="9619"/>
                  </a:lnTo>
                  <a:lnTo>
                    <a:pt x="27256" y="9218"/>
                  </a:lnTo>
                  <a:lnTo>
                    <a:pt x="22045" y="8417"/>
                  </a:lnTo>
                  <a:lnTo>
                    <a:pt x="12425" y="8417"/>
                  </a:lnTo>
                  <a:lnTo>
                    <a:pt x="10822" y="10421"/>
                  </a:lnTo>
                  <a:lnTo>
                    <a:pt x="10822" y="17636"/>
                  </a:lnTo>
                  <a:lnTo>
                    <a:pt x="13227" y="18037"/>
                  </a:lnTo>
                  <a:lnTo>
                    <a:pt x="19239" y="19239"/>
                  </a:lnTo>
                  <a:lnTo>
                    <a:pt x="28057" y="20441"/>
                  </a:lnTo>
                  <a:lnTo>
                    <a:pt x="36475" y="22446"/>
                  </a:lnTo>
                  <a:lnTo>
                    <a:pt x="36475" y="44892"/>
                  </a:lnTo>
                  <a:lnTo>
                    <a:pt x="26855" y="48900"/>
                  </a:lnTo>
                  <a:lnTo>
                    <a:pt x="12425" y="48900"/>
                  </a:lnTo>
                  <a:lnTo>
                    <a:pt x="5611" y="48098"/>
                  </a:lnTo>
                  <a:lnTo>
                    <a:pt x="2004" y="46495"/>
                  </a:lnTo>
                  <a:lnTo>
                    <a:pt x="400" y="45693"/>
                  </a:lnTo>
                  <a:lnTo>
                    <a:pt x="0" y="44892"/>
                  </a:lnTo>
                  <a:lnTo>
                    <a:pt x="0" y="43288"/>
                  </a:lnTo>
                  <a:lnTo>
                    <a:pt x="801" y="40082"/>
                  </a:lnTo>
                  <a:lnTo>
                    <a:pt x="1202" y="38879"/>
                  </a:lnTo>
                  <a:lnTo>
                    <a:pt x="1603" y="38479"/>
                  </a:lnTo>
                  <a:lnTo>
                    <a:pt x="3206" y="38879"/>
                  </a:lnTo>
                  <a:lnTo>
                    <a:pt x="7615" y="39681"/>
                  </a:lnTo>
                  <a:lnTo>
                    <a:pt x="13628" y="40082"/>
                  </a:lnTo>
                  <a:lnTo>
                    <a:pt x="23248" y="40082"/>
                  </a:lnTo>
                  <a:lnTo>
                    <a:pt x="25653" y="38479"/>
                  </a:lnTo>
                  <a:lnTo>
                    <a:pt x="25653" y="30061"/>
                  </a:lnTo>
                  <a:lnTo>
                    <a:pt x="24049" y="29260"/>
                  </a:lnTo>
                  <a:lnTo>
                    <a:pt x="18037" y="28057"/>
                  </a:lnTo>
                  <a:lnTo>
                    <a:pt x="8417" y="26855"/>
                  </a:lnTo>
                  <a:lnTo>
                    <a:pt x="400" y="24851"/>
                  </a:lnTo>
                  <a:lnTo>
                    <a:pt x="400" y="4809"/>
                  </a:lnTo>
                  <a:lnTo>
                    <a:pt x="7615" y="0"/>
                  </a:lnTo>
                  <a:lnTo>
                    <a:pt x="22446" y="0"/>
                  </a:lnTo>
                  <a:lnTo>
                    <a:pt x="28859" y="400"/>
                  </a:lnTo>
                  <a:lnTo>
                    <a:pt x="32867" y="2004"/>
                  </a:lnTo>
                  <a:lnTo>
                    <a:pt x="34471" y="2805"/>
                  </a:lnTo>
                  <a:lnTo>
                    <a:pt x="35272" y="3206"/>
                  </a:lnTo>
                  <a:lnTo>
                    <a:pt x="34872" y="4809"/>
                  </a:lnTo>
                  <a:lnTo>
                    <a:pt x="34070" y="8417"/>
                  </a:lnTo>
                  <a:lnTo>
                    <a:pt x="34070" y="9619"/>
                  </a:lnTo>
                  <a:lnTo>
                    <a:pt x="33268" y="1002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4" name="object 94"/>
            <p:cNvSpPr/>
            <p:nvPr/>
          </p:nvSpPr>
          <p:spPr>
            <a:xfrm>
              <a:off x="1844726" y="861541"/>
              <a:ext cx="27657" cy="36675"/>
            </a:xfrm>
            <a:custGeom>
              <a:avLst/>
              <a:gdLst/>
              <a:ahLst/>
              <a:cxnLst/>
              <a:rect l="l" t="t" r="r" b="b"/>
              <a:pathLst>
                <a:path w="36876" h="48900">
                  <a:moveTo>
                    <a:pt x="11223" y="14028"/>
                  </a:moveTo>
                  <a:lnTo>
                    <a:pt x="11223" y="17636"/>
                  </a:lnTo>
                  <a:lnTo>
                    <a:pt x="13628" y="18037"/>
                  </a:lnTo>
                  <a:lnTo>
                    <a:pt x="19239" y="19239"/>
                  </a:lnTo>
                  <a:lnTo>
                    <a:pt x="28458" y="20441"/>
                  </a:lnTo>
                  <a:lnTo>
                    <a:pt x="36876" y="22446"/>
                  </a:lnTo>
                  <a:lnTo>
                    <a:pt x="36876" y="44892"/>
                  </a:lnTo>
                  <a:lnTo>
                    <a:pt x="27256" y="48900"/>
                  </a:lnTo>
                  <a:lnTo>
                    <a:pt x="12425" y="48900"/>
                  </a:lnTo>
                  <a:lnTo>
                    <a:pt x="6012" y="48098"/>
                  </a:lnTo>
                  <a:lnTo>
                    <a:pt x="2404" y="46495"/>
                  </a:lnTo>
                  <a:lnTo>
                    <a:pt x="400" y="45693"/>
                  </a:lnTo>
                  <a:lnTo>
                    <a:pt x="0" y="44892"/>
                  </a:lnTo>
                  <a:lnTo>
                    <a:pt x="400" y="43288"/>
                  </a:lnTo>
                  <a:lnTo>
                    <a:pt x="1202" y="40082"/>
                  </a:lnTo>
                  <a:lnTo>
                    <a:pt x="1202" y="38879"/>
                  </a:lnTo>
                  <a:lnTo>
                    <a:pt x="2004" y="38479"/>
                  </a:lnTo>
                  <a:lnTo>
                    <a:pt x="3607" y="38879"/>
                  </a:lnTo>
                  <a:lnTo>
                    <a:pt x="7615" y="39681"/>
                  </a:lnTo>
                  <a:lnTo>
                    <a:pt x="14028" y="40082"/>
                  </a:lnTo>
                  <a:lnTo>
                    <a:pt x="23248" y="40082"/>
                  </a:lnTo>
                  <a:lnTo>
                    <a:pt x="25653" y="38479"/>
                  </a:lnTo>
                  <a:lnTo>
                    <a:pt x="25653" y="30061"/>
                  </a:lnTo>
                  <a:lnTo>
                    <a:pt x="24049" y="29260"/>
                  </a:lnTo>
                  <a:lnTo>
                    <a:pt x="18037" y="28057"/>
                  </a:lnTo>
                  <a:lnTo>
                    <a:pt x="8818" y="26855"/>
                  </a:lnTo>
                  <a:lnTo>
                    <a:pt x="400" y="24851"/>
                  </a:lnTo>
                  <a:lnTo>
                    <a:pt x="400" y="4809"/>
                  </a:lnTo>
                  <a:lnTo>
                    <a:pt x="7615" y="0"/>
                  </a:lnTo>
                  <a:lnTo>
                    <a:pt x="22446" y="0"/>
                  </a:lnTo>
                  <a:lnTo>
                    <a:pt x="29260" y="400"/>
                  </a:lnTo>
                  <a:lnTo>
                    <a:pt x="33268" y="2004"/>
                  </a:lnTo>
                  <a:lnTo>
                    <a:pt x="34872" y="2805"/>
                  </a:lnTo>
                  <a:lnTo>
                    <a:pt x="35272" y="3206"/>
                  </a:lnTo>
                  <a:lnTo>
                    <a:pt x="35272" y="4809"/>
                  </a:lnTo>
                  <a:lnTo>
                    <a:pt x="34471" y="8417"/>
                  </a:lnTo>
                  <a:lnTo>
                    <a:pt x="34070" y="9619"/>
                  </a:lnTo>
                  <a:lnTo>
                    <a:pt x="33669" y="10020"/>
                  </a:lnTo>
                  <a:lnTo>
                    <a:pt x="31665" y="9619"/>
                  </a:lnTo>
                  <a:lnTo>
                    <a:pt x="27657" y="9218"/>
                  </a:lnTo>
                  <a:lnTo>
                    <a:pt x="22446" y="8417"/>
                  </a:lnTo>
                  <a:lnTo>
                    <a:pt x="12425" y="8417"/>
                  </a:lnTo>
                  <a:lnTo>
                    <a:pt x="11223" y="10421"/>
                  </a:lnTo>
                  <a:lnTo>
                    <a:pt x="11223" y="1402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5" name="object 95"/>
            <p:cNvSpPr/>
            <p:nvPr/>
          </p:nvSpPr>
          <p:spPr>
            <a:xfrm>
              <a:off x="1877195" y="862142"/>
              <a:ext cx="7816" cy="35473"/>
            </a:xfrm>
            <a:custGeom>
              <a:avLst/>
              <a:gdLst/>
              <a:ahLst/>
              <a:cxnLst/>
              <a:rect l="l" t="t" r="r" b="b"/>
              <a:pathLst>
                <a:path w="10421" h="47297">
                  <a:moveTo>
                    <a:pt x="0" y="46495"/>
                  </a:moveTo>
                  <a:lnTo>
                    <a:pt x="0" y="400"/>
                  </a:lnTo>
                  <a:lnTo>
                    <a:pt x="400" y="0"/>
                  </a:lnTo>
                  <a:lnTo>
                    <a:pt x="10020" y="0"/>
                  </a:lnTo>
                  <a:lnTo>
                    <a:pt x="10421" y="801"/>
                  </a:lnTo>
                  <a:lnTo>
                    <a:pt x="10421" y="46495"/>
                  </a:lnTo>
                  <a:lnTo>
                    <a:pt x="10020" y="47297"/>
                  </a:lnTo>
                  <a:lnTo>
                    <a:pt x="400" y="47297"/>
                  </a:lnTo>
                  <a:lnTo>
                    <a:pt x="0" y="46495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6894" y="848615"/>
              <a:ext cx="8417" cy="8417"/>
            </a:xfrm>
            <a:custGeom>
              <a:avLst/>
              <a:gdLst/>
              <a:ahLst/>
              <a:cxnLst/>
              <a:rect l="l" t="t" r="r" b="b"/>
              <a:pathLst>
                <a:path w="11223" h="11223">
                  <a:moveTo>
                    <a:pt x="1202" y="0"/>
                  </a:moveTo>
                  <a:lnTo>
                    <a:pt x="10421" y="0"/>
                  </a:lnTo>
                  <a:lnTo>
                    <a:pt x="11223" y="2404"/>
                  </a:lnTo>
                  <a:lnTo>
                    <a:pt x="11223" y="8417"/>
                  </a:lnTo>
                  <a:lnTo>
                    <a:pt x="10421" y="11223"/>
                  </a:lnTo>
                  <a:lnTo>
                    <a:pt x="801" y="11223"/>
                  </a:lnTo>
                  <a:lnTo>
                    <a:pt x="0" y="8417"/>
                  </a:lnTo>
                  <a:lnTo>
                    <a:pt x="0" y="240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7" name="object 97"/>
            <p:cNvSpPr/>
            <p:nvPr/>
          </p:nvSpPr>
          <p:spPr>
            <a:xfrm>
              <a:off x="1894279" y="861541"/>
              <a:ext cx="27407" cy="36675"/>
            </a:xfrm>
            <a:custGeom>
              <a:avLst/>
              <a:gdLst/>
              <a:ahLst/>
              <a:cxnLst/>
              <a:rect l="l" t="t" r="r" b="b"/>
              <a:pathLst>
                <a:path w="36543" h="48900">
                  <a:moveTo>
                    <a:pt x="7283" y="39681"/>
                  </a:moveTo>
                  <a:lnTo>
                    <a:pt x="24117" y="39681"/>
                  </a:lnTo>
                  <a:lnTo>
                    <a:pt x="25721" y="34470"/>
                  </a:lnTo>
                  <a:lnTo>
                    <a:pt x="25721" y="14028"/>
                  </a:lnTo>
                  <a:lnTo>
                    <a:pt x="24117" y="9218"/>
                  </a:lnTo>
                  <a:lnTo>
                    <a:pt x="7283" y="9218"/>
                  </a:lnTo>
                  <a:lnTo>
                    <a:pt x="6568" y="1391"/>
                  </a:lnTo>
                  <a:lnTo>
                    <a:pt x="15299" y="0"/>
                  </a:lnTo>
                  <a:lnTo>
                    <a:pt x="30904" y="5080"/>
                  </a:lnTo>
                  <a:lnTo>
                    <a:pt x="36138" y="16846"/>
                  </a:lnTo>
                  <a:lnTo>
                    <a:pt x="36543" y="23648"/>
                  </a:lnTo>
                  <a:lnTo>
                    <a:pt x="35003" y="36718"/>
                  </a:lnTo>
                  <a:lnTo>
                    <a:pt x="26363" y="46824"/>
                  </a:lnTo>
                  <a:lnTo>
                    <a:pt x="15299" y="48900"/>
                  </a:lnTo>
                  <a:lnTo>
                    <a:pt x="0" y="43363"/>
                  </a:lnTo>
                  <a:lnTo>
                    <a:pt x="5278" y="34470"/>
                  </a:lnTo>
                  <a:lnTo>
                    <a:pt x="7283" y="39681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8" name="object 98"/>
            <p:cNvSpPr/>
            <p:nvPr/>
          </p:nvSpPr>
          <p:spPr>
            <a:xfrm>
              <a:off x="1890422" y="862585"/>
              <a:ext cx="9319" cy="31478"/>
            </a:xfrm>
            <a:custGeom>
              <a:avLst/>
              <a:gdLst/>
              <a:ahLst/>
              <a:cxnLst/>
              <a:rect l="l" t="t" r="r" b="b"/>
              <a:pathLst>
                <a:path w="12425" h="41971">
                  <a:moveTo>
                    <a:pt x="10421" y="13038"/>
                  </a:moveTo>
                  <a:lnTo>
                    <a:pt x="10421" y="33079"/>
                  </a:lnTo>
                  <a:lnTo>
                    <a:pt x="5142" y="41971"/>
                  </a:lnTo>
                  <a:lnTo>
                    <a:pt x="346" y="29669"/>
                  </a:lnTo>
                  <a:lnTo>
                    <a:pt x="0" y="22257"/>
                  </a:lnTo>
                  <a:lnTo>
                    <a:pt x="1960" y="9757"/>
                  </a:lnTo>
                  <a:lnTo>
                    <a:pt x="11711" y="0"/>
                  </a:lnTo>
                  <a:lnTo>
                    <a:pt x="12425" y="7827"/>
                  </a:lnTo>
                  <a:lnTo>
                    <a:pt x="10421" y="1303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9" name="object 99"/>
            <p:cNvSpPr/>
            <p:nvPr/>
          </p:nvSpPr>
          <p:spPr>
            <a:xfrm>
              <a:off x="1925593" y="861541"/>
              <a:ext cx="30663" cy="36074"/>
            </a:xfrm>
            <a:custGeom>
              <a:avLst/>
              <a:gdLst/>
              <a:ahLst/>
              <a:cxnLst/>
              <a:rect l="l" t="t" r="r" b="b"/>
              <a:pathLst>
                <a:path w="40884" h="48098">
                  <a:moveTo>
                    <a:pt x="10421" y="14028"/>
                  </a:moveTo>
                  <a:lnTo>
                    <a:pt x="10421" y="47297"/>
                  </a:lnTo>
                  <a:lnTo>
                    <a:pt x="10020" y="48098"/>
                  </a:lnTo>
                  <a:lnTo>
                    <a:pt x="400" y="48098"/>
                  </a:lnTo>
                  <a:lnTo>
                    <a:pt x="0" y="47297"/>
                  </a:lnTo>
                  <a:lnTo>
                    <a:pt x="0" y="1603"/>
                  </a:lnTo>
                  <a:lnTo>
                    <a:pt x="400" y="801"/>
                  </a:lnTo>
                  <a:lnTo>
                    <a:pt x="10020" y="801"/>
                  </a:lnTo>
                  <a:lnTo>
                    <a:pt x="10421" y="1603"/>
                  </a:lnTo>
                  <a:lnTo>
                    <a:pt x="10421" y="5611"/>
                  </a:lnTo>
                  <a:lnTo>
                    <a:pt x="10822" y="5611"/>
                  </a:lnTo>
                  <a:lnTo>
                    <a:pt x="14429" y="3206"/>
                  </a:lnTo>
                  <a:lnTo>
                    <a:pt x="21243" y="0"/>
                  </a:lnTo>
                  <a:lnTo>
                    <a:pt x="40082" y="0"/>
                  </a:lnTo>
                  <a:lnTo>
                    <a:pt x="40884" y="8417"/>
                  </a:lnTo>
                  <a:lnTo>
                    <a:pt x="40884" y="48098"/>
                  </a:lnTo>
                  <a:lnTo>
                    <a:pt x="31264" y="48098"/>
                  </a:lnTo>
                  <a:lnTo>
                    <a:pt x="30462" y="47297"/>
                  </a:lnTo>
                  <a:lnTo>
                    <a:pt x="30462" y="13227"/>
                  </a:lnTo>
                  <a:lnTo>
                    <a:pt x="29260" y="9619"/>
                  </a:lnTo>
                  <a:lnTo>
                    <a:pt x="19640" y="9619"/>
                  </a:lnTo>
                  <a:lnTo>
                    <a:pt x="13227" y="12826"/>
                  </a:lnTo>
                  <a:lnTo>
                    <a:pt x="10421" y="14028"/>
                  </a:lnTo>
                  <a:close/>
                </a:path>
              </a:pathLst>
            </a:custGeom>
            <a:solidFill>
              <a:srgbClr val="51525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588897" y="436767"/>
              <a:ext cx="461754" cy="2998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9050">
                <a:lnSpc>
                  <a:spcPts val="750"/>
                </a:lnSpc>
              </a:pPr>
              <a:endParaRPr sz="750"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588897" y="736665"/>
              <a:ext cx="461754" cy="2093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9050">
                <a:lnSpc>
                  <a:spcPts val="750"/>
                </a:lnSpc>
              </a:pPr>
              <a:endParaRPr sz="750"/>
            </a:p>
          </p:txBody>
        </p:sp>
      </p:grpSp>
      <p:sp>
        <p:nvSpPr>
          <p:cNvPr id="100" name="Freccia a destra 99"/>
          <p:cNvSpPr/>
          <p:nvPr/>
        </p:nvSpPr>
        <p:spPr>
          <a:xfrm>
            <a:off x="776097" y="1761660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2" name="Content Placeholder 111">
            <a:extLst>
              <a:ext uri="{FF2B5EF4-FFF2-40B4-BE49-F238E27FC236}">
                <a16:creationId xmlns:a16="http://schemas.microsoft.com/office/drawing/2014/main" id="{A2CA4E71-F9BB-4183-AC87-CBBD9A46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4047"/>
            <a:ext cx="7886700" cy="3130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11" name="Title 110">
            <a:extLst>
              <a:ext uri="{FF2B5EF4-FFF2-40B4-BE49-F238E27FC236}">
                <a16:creationId xmlns:a16="http://schemas.microsoft.com/office/drawing/2014/main" id="{FCA383FC-6134-45A3-A175-EC5E1169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MAIN EU ENERGY POLICY ELEMENTS</a:t>
            </a: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3C63-D146-4ED3-B35D-C48AB714BE2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102" name="Segnaposto piè di pagina 10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BITS&amp;ENERGY18</a:t>
            </a:r>
          </a:p>
        </p:txBody>
      </p:sp>
      <p:sp>
        <p:nvSpPr>
          <p:cNvPr id="104" name="Freccia a sinistra 103"/>
          <p:cNvSpPr/>
          <p:nvPr/>
        </p:nvSpPr>
        <p:spPr>
          <a:xfrm>
            <a:off x="4409982" y="3219822"/>
            <a:ext cx="733806" cy="3634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5" name="Freccia a destra 104"/>
          <p:cNvSpPr/>
          <p:nvPr/>
        </p:nvSpPr>
        <p:spPr>
          <a:xfrm>
            <a:off x="899592" y="3921900"/>
            <a:ext cx="733806" cy="363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405248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mVIliLQQ6JWGrA48FSSg"/>
</p:tagLst>
</file>

<file path=ppt/theme/theme1.xml><?xml version="1.0" encoding="utf-8"?>
<a:theme xmlns:a="http://schemas.openxmlformats.org/drawingml/2006/main" name="Tema di Office">
  <a:themeElements>
    <a:clrScheme name="softeco">
      <a:dk1>
        <a:srgbClr val="3B3838"/>
      </a:dk1>
      <a:lt1>
        <a:srgbClr val="FFFFFF"/>
      </a:lt1>
      <a:dk2>
        <a:srgbClr val="3B3838"/>
      </a:dk2>
      <a:lt2>
        <a:srgbClr val="D9D9D9"/>
      </a:lt2>
      <a:accent1>
        <a:srgbClr val="00338E"/>
      </a:accent1>
      <a:accent2>
        <a:srgbClr val="8F0034"/>
      </a:accent2>
      <a:accent3>
        <a:srgbClr val="3B3838"/>
      </a:accent3>
      <a:accent4>
        <a:srgbClr val="FFA50A"/>
      </a:accent4>
      <a:accent5>
        <a:srgbClr val="008F5A"/>
      </a:accent5>
      <a:accent6>
        <a:srgbClr val="00BC74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2320</Words>
  <Application>Microsoft Office PowerPoint</Application>
  <PresentationFormat>On-screen Show (16:9)</PresentationFormat>
  <Paragraphs>331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Microsoft YaHei</vt:lpstr>
      <vt:lpstr>Arial</vt:lpstr>
      <vt:lpstr>Arial Black</vt:lpstr>
      <vt:lpstr>Calibri</vt:lpstr>
      <vt:lpstr>Calibri Light</vt:lpstr>
      <vt:lpstr>Mangal</vt:lpstr>
      <vt:lpstr>Symbol</vt:lpstr>
      <vt:lpstr>Verdana</vt:lpstr>
      <vt:lpstr>Wingdings</vt:lpstr>
      <vt:lpstr>Tema di Office</vt:lpstr>
      <vt:lpstr>think-cell Slide</vt:lpstr>
      <vt:lpstr>Una nuova governance per l’innovazione del sistema energetico </vt:lpstr>
      <vt:lpstr>    I nodi cruciali del processo di digitalizzazione dell’Energia </vt:lpstr>
      <vt:lpstr>Realizzare la rivoluzione digitale</vt:lpstr>
      <vt:lpstr> </vt:lpstr>
      <vt:lpstr>2. Assicurare la resilienza delle reti elettriche  attraverso le applicazioni digitali</vt:lpstr>
      <vt:lpstr>PowerPoint Presentation</vt:lpstr>
      <vt:lpstr> 3. Promuovere una politica industriale orientata alla digitalizzazione dell’energia </vt:lpstr>
      <vt:lpstr>Investimenti europei nella filiera «smart» (fonte:  « Smart Grid projects in Europe: lessons learned and current developments”, JRC 2011)</vt:lpstr>
      <vt:lpstr>MAIN EU ENERGY POLICY ELEMENTS</vt:lpstr>
      <vt:lpstr>PowerPoint Presentation</vt:lpstr>
      <vt:lpstr>Struttura dei Piani integrati per l’energia e il clima  </vt:lpstr>
      <vt:lpstr>Governance: NES 2017 and the Climate and Energy Plan</vt:lpstr>
      <vt:lpstr>IL SET PLAN EUROPEO</vt:lpstr>
      <vt:lpstr>SET Plan Integrated Roadmap Energy system holistic approach </vt:lpstr>
      <vt:lpstr>PowerPoint Presentation</vt:lpstr>
      <vt:lpstr>Investment in the Energy Union / SET Plan R&amp;I priorities in the EU (2010-2015) </vt:lpstr>
      <vt:lpstr>Governance e SET Plan</vt:lpstr>
      <vt:lpstr>EU Support </vt:lpstr>
      <vt:lpstr>First-Of-A-Kind Demonstration Projects</vt:lpstr>
      <vt:lpstr>La necessità di un approccio integrato:  il caso delle Smart City</vt:lpstr>
      <vt:lpstr>PowerPoint Presentation</vt:lpstr>
      <vt:lpstr>MISSION INNOVATION</vt:lpstr>
      <vt:lpstr>Clean energy R&amp;D investment chart for mission innovation </vt:lpstr>
      <vt:lpstr>Le Innovation Challenges di MI</vt:lpstr>
      <vt:lpstr>La partecipazione italiana a Mission Innovation</vt:lpstr>
      <vt:lpstr>Fondo Breakthrough Energy Europe  </vt:lpstr>
      <vt:lpstr>Linee di azione per una nuova governance (1) </vt:lpstr>
      <vt:lpstr> Linee di azione per una nuova governance (2)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 Bonadies</dc:creator>
  <cp:lastModifiedBy>Isabella Briata</cp:lastModifiedBy>
  <cp:revision>62</cp:revision>
  <dcterms:created xsi:type="dcterms:W3CDTF">2018-10-09T07:59:33Z</dcterms:created>
  <dcterms:modified xsi:type="dcterms:W3CDTF">2018-11-05T12:14:06Z</dcterms:modified>
</cp:coreProperties>
</file>