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60" r:id="rId2"/>
    <p:sldId id="286" r:id="rId3"/>
    <p:sldId id="441" r:id="rId4"/>
    <p:sldId id="447" r:id="rId5"/>
    <p:sldId id="443" r:id="rId6"/>
    <p:sldId id="445" r:id="rId7"/>
    <p:sldId id="446" r:id="rId8"/>
    <p:sldId id="444" r:id="rId9"/>
    <p:sldId id="448" r:id="rId10"/>
    <p:sldId id="449" r:id="rId11"/>
    <p:sldId id="451" r:id="rId12"/>
    <p:sldId id="452" r:id="rId13"/>
    <p:sldId id="457" r:id="rId14"/>
    <p:sldId id="454" r:id="rId15"/>
    <p:sldId id="458" r:id="rId16"/>
    <p:sldId id="460" r:id="rId17"/>
    <p:sldId id="459" r:id="rId18"/>
    <p:sldId id="342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D852"/>
    <a:srgbClr val="DCDCDC"/>
    <a:srgbClr val="5F3DBD"/>
    <a:srgbClr val="EBFFED"/>
    <a:srgbClr val="AFCCFF"/>
    <a:srgbClr val="004CDC"/>
    <a:srgbClr val="171E34"/>
    <a:srgbClr val="1A1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ile con tema 2 - Color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Stile chiaro 2 - Color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05" autoAdjust="0"/>
    <p:restoredTop sz="94620" autoAdjust="0"/>
  </p:normalViewPr>
  <p:slideViewPr>
    <p:cSldViewPr snapToGrid="0">
      <p:cViewPr varScale="1">
        <p:scale>
          <a:sx n="108" d="100"/>
          <a:sy n="108" d="100"/>
        </p:scale>
        <p:origin x="595" y="67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derico\Desktop\Montanaro\AGICI\01_Infrastrutture\IOT\Presentazione%20GE%2020181109\The%20average%20cost%20of%20IoT%20sensors%20is%20fall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Foglio1!$D$2</c:f>
              <c:strCache>
                <c:ptCount val="1"/>
                <c:pt idx="0">
                  <c:v>Prezzo Sensori ($/sensore)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Foglio1!$C$3:$C$11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2019E</c:v>
                </c:pt>
              </c:strCache>
            </c:strRef>
          </c:cat>
          <c:val>
            <c:numRef>
              <c:f>Foglio1!$D$3:$D$11</c:f>
              <c:numCache>
                <c:formatCode>General</c:formatCode>
                <c:ptCount val="9"/>
                <c:pt idx="0">
                  <c:v>1.3</c:v>
                </c:pt>
                <c:pt idx="1">
                  <c:v>1.1100000000000001</c:v>
                </c:pt>
                <c:pt idx="2">
                  <c:v>0.95</c:v>
                </c:pt>
                <c:pt idx="3">
                  <c:v>0.82</c:v>
                </c:pt>
                <c:pt idx="4">
                  <c:v>0.7</c:v>
                </c:pt>
                <c:pt idx="5">
                  <c:v>0.6</c:v>
                </c:pt>
                <c:pt idx="6">
                  <c:v>0.51</c:v>
                </c:pt>
                <c:pt idx="7">
                  <c:v>0.44</c:v>
                </c:pt>
                <c:pt idx="8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8F-4128-8F3D-65CCE83459D3}"/>
            </c:ext>
          </c:extLst>
        </c:ser>
        <c:ser>
          <c:idx val="2"/>
          <c:order val="2"/>
          <c:tx>
            <c:strRef>
              <c:f>Foglio1!$F$2</c:f>
              <c:strCache>
                <c:ptCount val="1"/>
                <c:pt idx="0">
                  <c:v>Prezzo per Trasmissione IP ($/Mbit)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Foglio1!$C$3:$C$11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2019E</c:v>
                </c:pt>
              </c:strCache>
            </c:strRef>
          </c:cat>
          <c:val>
            <c:numRef>
              <c:f>Foglio1!$F$3:$F$11</c:f>
              <c:numCache>
                <c:formatCode>General</c:formatCode>
                <c:ptCount val="9"/>
                <c:pt idx="0">
                  <c:v>1.6</c:v>
                </c:pt>
                <c:pt idx="1">
                  <c:v>1.3</c:v>
                </c:pt>
                <c:pt idx="2">
                  <c:v>0.4</c:v>
                </c:pt>
                <c:pt idx="3">
                  <c:v>0.25</c:v>
                </c:pt>
                <c:pt idx="4">
                  <c:v>0.2</c:v>
                </c:pt>
                <c:pt idx="5">
                  <c:v>0.18</c:v>
                </c:pt>
                <c:pt idx="6">
                  <c:v>0.15</c:v>
                </c:pt>
                <c:pt idx="7">
                  <c:v>0.12</c:v>
                </c:pt>
                <c:pt idx="8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8F-4128-8F3D-65CCE8345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215736"/>
        <c:axId val="539216720"/>
      </c:lineChart>
      <c:lineChart>
        <c:grouping val="standard"/>
        <c:varyColors val="0"/>
        <c:ser>
          <c:idx val="1"/>
          <c:order val="1"/>
          <c:tx>
            <c:strRef>
              <c:f>Foglio1!$E$2</c:f>
              <c:strCache>
                <c:ptCount val="1"/>
                <c:pt idx="0">
                  <c:v>Costi di Computazione ($/GFLOPS)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Foglio1!$C$3:$C$11</c:f>
              <c:strCache>
                <c:ptCount val="9"/>
                <c:pt idx="0">
                  <c:v>2003</c:v>
                </c:pt>
                <c:pt idx="1">
                  <c:v>2005</c:v>
                </c:pt>
                <c:pt idx="2">
                  <c:v>2007</c:v>
                </c:pt>
                <c:pt idx="3">
                  <c:v>2009</c:v>
                </c:pt>
                <c:pt idx="4">
                  <c:v>2011</c:v>
                </c:pt>
                <c:pt idx="5">
                  <c:v>2013</c:v>
                </c:pt>
                <c:pt idx="6">
                  <c:v>2015</c:v>
                </c:pt>
                <c:pt idx="7">
                  <c:v>2017</c:v>
                </c:pt>
                <c:pt idx="8">
                  <c:v>2019E</c:v>
                </c:pt>
              </c:strCache>
            </c:strRef>
          </c:cat>
          <c:val>
            <c:numRef>
              <c:f>Foglio1!$E$3:$E$11</c:f>
              <c:numCache>
                <c:formatCode>General</c:formatCode>
                <c:ptCount val="9"/>
                <c:pt idx="0">
                  <c:v>65</c:v>
                </c:pt>
                <c:pt idx="1">
                  <c:v>60</c:v>
                </c:pt>
                <c:pt idx="2">
                  <c:v>47</c:v>
                </c:pt>
                <c:pt idx="3">
                  <c:v>15</c:v>
                </c:pt>
                <c:pt idx="4">
                  <c:v>10</c:v>
                </c:pt>
                <c:pt idx="5">
                  <c:v>5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8F-4128-8F3D-65CCE8345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8406416"/>
        <c:axId val="548408384"/>
      </c:lineChart>
      <c:catAx>
        <c:axId val="539215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9216720"/>
        <c:crosses val="autoZero"/>
        <c:auto val="1"/>
        <c:lblAlgn val="ctr"/>
        <c:lblOffset val="100"/>
        <c:noMultiLvlLbl val="0"/>
      </c:catAx>
      <c:valAx>
        <c:axId val="539216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39215736"/>
        <c:crosses val="autoZero"/>
        <c:crossBetween val="between"/>
      </c:valAx>
      <c:valAx>
        <c:axId val="548408384"/>
        <c:scaling>
          <c:orientation val="minMax"/>
          <c:max val="9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548406416"/>
        <c:crosses val="max"/>
        <c:crossBetween val="between"/>
      </c:valAx>
      <c:catAx>
        <c:axId val="5484064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84083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512644698235564E-2"/>
          <c:y val="0.76198029024222003"/>
          <c:w val="0.94018907986849021"/>
          <c:h val="0.19617052499308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978D-B11B-4BE6-8804-0E12F7E738D6}" type="datetimeFigureOut">
              <a:rPr lang="it-IT" smtClean="0"/>
              <a:pPr/>
              <a:t>31/10/2018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852B-E218-49B7-8F23-BE331FD9C0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4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77F4FC-79A8-4732-AA4D-4B60C59E9A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79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Iren</a:t>
            </a:r>
            <a:r>
              <a:rPr lang="it-IT" dirty="0"/>
              <a:t> Smart Solutions è la product-line del Gruppo </a:t>
            </a:r>
            <a:r>
              <a:rPr lang="it-IT" dirty="0" err="1"/>
              <a:t>Iren</a:t>
            </a:r>
            <a:r>
              <a:rPr lang="it-IT" dirty="0"/>
              <a:t> specializzata nel campo della building efficiency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6852B-E218-49B7-8F23-BE331FD9C0AF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27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rgbClr val="171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02054" y="4767263"/>
            <a:ext cx="20574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AC1CB920-5480-49C5-A7DB-25AE5EEFDC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3"/>
          <a:stretch/>
        </p:blipFill>
        <p:spPr>
          <a:xfrm>
            <a:off x="0" y="-6589"/>
            <a:ext cx="9144000" cy="5143500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150A4039-6DA6-4FA3-933D-CD857B83233B}"/>
              </a:ext>
            </a:extLst>
          </p:cNvPr>
          <p:cNvSpPr/>
          <p:nvPr userDrawn="1"/>
        </p:nvSpPr>
        <p:spPr>
          <a:xfrm>
            <a:off x="0" y="4239991"/>
            <a:ext cx="9144000" cy="918364"/>
          </a:xfrm>
          <a:prstGeom prst="rect">
            <a:avLst/>
          </a:prstGeom>
          <a:solidFill>
            <a:srgbClr val="004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19" y="2575004"/>
            <a:ext cx="4717201" cy="918365"/>
          </a:xfrm>
        </p:spPr>
        <p:txBody>
          <a:bodyPr anchor="t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58CD60DE-B122-4E45-93B3-694991C38D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" t="26818" r="6529" b="41978"/>
          <a:stretch/>
        </p:blipFill>
        <p:spPr>
          <a:xfrm>
            <a:off x="229239" y="1813116"/>
            <a:ext cx="4253638" cy="653159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77DBF62B-6B96-49B4-8EE5-B7DA4F29D7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1" y="504918"/>
            <a:ext cx="2150772" cy="1094459"/>
          </a:xfrm>
          <a:prstGeom prst="rect">
            <a:avLst/>
          </a:prstGeom>
        </p:spPr>
      </p:pic>
      <p:grpSp>
        <p:nvGrpSpPr>
          <p:cNvPr id="44" name="Gruppo 43">
            <a:extLst>
              <a:ext uri="{FF2B5EF4-FFF2-40B4-BE49-F238E27FC236}">
                <a16:creationId xmlns:a16="http://schemas.microsoft.com/office/drawing/2014/main" id="{26ECD989-11F3-49C0-8CEC-018098024A00}"/>
              </a:ext>
            </a:extLst>
          </p:cNvPr>
          <p:cNvGrpSpPr/>
          <p:nvPr userDrawn="1"/>
        </p:nvGrpSpPr>
        <p:grpSpPr>
          <a:xfrm>
            <a:off x="196505" y="4245965"/>
            <a:ext cx="8947495" cy="973224"/>
            <a:chOff x="196505" y="4290363"/>
            <a:chExt cx="8947495" cy="973224"/>
          </a:xfrm>
        </p:grpSpPr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83E26D54-D089-4096-AFEB-E634A328B3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505" y="4290363"/>
              <a:ext cx="4171931" cy="97322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3" name="Immagine 42">
              <a:extLst>
                <a:ext uri="{FF2B5EF4-FFF2-40B4-BE49-F238E27FC236}">
                  <a16:creationId xmlns:a16="http://schemas.microsoft.com/office/drawing/2014/main" id="{A7C0B6B6-A151-458C-89A5-F21A5F02D4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8208" y="4409550"/>
              <a:ext cx="2015792" cy="74880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7" name="Immagine 46">
            <a:extLst>
              <a:ext uri="{FF2B5EF4-FFF2-40B4-BE49-F238E27FC236}">
                <a16:creationId xmlns:a16="http://schemas.microsoft.com/office/drawing/2014/main" id="{6136EFB8-DEE0-4AE4-9558-BC60140AD37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376" y="3220271"/>
            <a:ext cx="2989771" cy="1731417"/>
          </a:xfrm>
          <a:prstGeom prst="rect">
            <a:avLst/>
          </a:prstGeom>
        </p:spPr>
      </p:pic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C85DBFA4-5450-44A1-8455-94FE11F73B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119" y="3545991"/>
            <a:ext cx="4685488" cy="4376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pic>
        <p:nvPicPr>
          <p:cNvPr id="17" name="Immagine 16" descr="TerniEnergia_SmartCompany_large.png"/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287627" y="654471"/>
            <a:ext cx="609601" cy="85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2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21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763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9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o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542" y="1021119"/>
            <a:ext cx="8646640" cy="26664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322575" y="646493"/>
            <a:ext cx="4853072" cy="19609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1050" dirty="0" smtClean="0"/>
            </a:lvl1pPr>
          </a:lstStyle>
          <a:p>
            <a:pPr marL="0" lvl="0" indent="0">
              <a:buNone/>
            </a:pPr>
            <a:r>
              <a:rPr lang="en-US" dirty="0"/>
              <a:t>Replace With Your Own Text</a:t>
            </a:r>
          </a:p>
        </p:txBody>
      </p:sp>
      <p:sp>
        <p:nvSpPr>
          <p:cNvPr id="14" name="Freeform 13"/>
          <p:cNvSpPr/>
          <p:nvPr userDrawn="1"/>
        </p:nvSpPr>
        <p:spPr>
          <a:xfrm rot="18903745">
            <a:off x="14193" y="316905"/>
            <a:ext cx="301164" cy="302523"/>
          </a:xfrm>
          <a:custGeom>
            <a:avLst/>
            <a:gdLst>
              <a:gd name="connsiteX0" fmla="*/ 664344 w 923454"/>
              <a:gd name="connsiteY0" fmla="*/ 668523 h 927623"/>
              <a:gd name="connsiteX1" fmla="*/ 257710 w 923454"/>
              <a:gd name="connsiteY1" fmla="*/ 667199 h 927623"/>
              <a:gd name="connsiteX2" fmla="*/ 0 w 923454"/>
              <a:gd name="connsiteY2" fmla="*/ 925470 h 927623"/>
              <a:gd name="connsiteX3" fmla="*/ 661239 w 923454"/>
              <a:gd name="connsiteY3" fmla="*/ 927623 h 927623"/>
              <a:gd name="connsiteX4" fmla="*/ 664344 w 923454"/>
              <a:gd name="connsiteY4" fmla="*/ 924512 h 927623"/>
              <a:gd name="connsiteX5" fmla="*/ 923454 w 923454"/>
              <a:gd name="connsiteY5" fmla="*/ 0 h 927623"/>
              <a:gd name="connsiteX6" fmla="*/ 664344 w 923454"/>
              <a:gd name="connsiteY6" fmla="*/ 259674 h 927623"/>
              <a:gd name="connsiteX7" fmla="*/ 664344 w 923454"/>
              <a:gd name="connsiteY7" fmla="*/ 668523 h 927623"/>
              <a:gd name="connsiteX8" fmla="*/ 918948 w 923454"/>
              <a:gd name="connsiteY8" fmla="*/ 669352 h 927623"/>
              <a:gd name="connsiteX9" fmla="*/ 923454 w 923454"/>
              <a:gd name="connsiteY9" fmla="*/ 664836 h 927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3454" h="927623">
                <a:moveTo>
                  <a:pt x="664344" y="668523"/>
                </a:moveTo>
                <a:lnTo>
                  <a:pt x="257710" y="667199"/>
                </a:lnTo>
                <a:lnTo>
                  <a:pt x="0" y="925470"/>
                </a:lnTo>
                <a:lnTo>
                  <a:pt x="661239" y="927623"/>
                </a:lnTo>
                <a:lnTo>
                  <a:pt x="664344" y="924512"/>
                </a:lnTo>
                <a:close/>
                <a:moveTo>
                  <a:pt x="923454" y="0"/>
                </a:moveTo>
                <a:lnTo>
                  <a:pt x="664344" y="259674"/>
                </a:lnTo>
                <a:lnTo>
                  <a:pt x="664344" y="668523"/>
                </a:lnTo>
                <a:lnTo>
                  <a:pt x="918948" y="669352"/>
                </a:lnTo>
                <a:lnTo>
                  <a:pt x="923454" y="66483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5666" y="4835168"/>
            <a:ext cx="35204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788" smtClean="0">
                <a:solidFill>
                  <a:schemeClr val="bg1">
                    <a:lumMod val="85000"/>
                  </a:schemeClr>
                </a:solidFill>
                <a:latin typeface="+mj-lt"/>
              </a:defRPr>
            </a:lvl1pPr>
          </a:lstStyle>
          <a:p>
            <a:pPr algn="ctr">
              <a:lnSpc>
                <a:spcPct val="90000"/>
              </a:lnSpc>
              <a:spcBef>
                <a:spcPts val="750"/>
              </a:spcBef>
            </a:pPr>
            <a:fld id="{48F63A3B-78C7-47BE-AE5E-E10140E04643}" type="slidenum">
              <a:rPr lang="it-IT" smtClean="0"/>
              <a:pPr algn="ctr">
                <a:lnSpc>
                  <a:spcPct val="90000"/>
                </a:lnSpc>
                <a:spcBef>
                  <a:spcPts val="750"/>
                </a:spcBef>
              </a:pPr>
              <a:t>‹N›</a:t>
            </a:fld>
            <a:endParaRPr lang="it-IT" dirty="0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E6DCF84-4824-4729-B0FD-1B898E093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5" y="320054"/>
            <a:ext cx="8629462" cy="3081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C49E1E6-6BFC-4139-9994-9C91B54201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7542" y="4381500"/>
            <a:ext cx="8646914" cy="353616"/>
          </a:xfrm>
        </p:spPr>
        <p:txBody>
          <a:bodyPr vert="horz" wrap="square" lIns="91440" tIns="45720" rIns="91440" bIns="45720" rtlCol="0">
            <a:normAutofit/>
          </a:bodyPr>
          <a:lstStyle>
            <a:lvl1pPr>
              <a:defRPr lang="it-IT" sz="825" dirty="0"/>
            </a:lvl1pPr>
            <a:lvl2pPr>
              <a:defRPr lang="it-IT" dirty="0"/>
            </a:lvl2pPr>
            <a:lvl3pPr>
              <a:defRPr lang="it-IT" dirty="0"/>
            </a:lvl3pPr>
            <a:lvl4pPr>
              <a:defRPr lang="it-IT" dirty="0"/>
            </a:lvl4pPr>
            <a:lvl5pPr>
              <a:defRPr lang="it-IT" dirty="0"/>
            </a:lvl5pPr>
          </a:lstStyle>
          <a:p>
            <a:pPr marL="0" lvl="0" indent="0">
              <a:lnSpc>
                <a:spcPts val="675"/>
              </a:lnSpc>
              <a:spcBef>
                <a:spcPts val="0"/>
              </a:spcBef>
              <a:buNone/>
            </a:pPr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C27B2F-3F03-4B80-BFEA-0812B560ADF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22575" y="3765948"/>
            <a:ext cx="8661881" cy="511969"/>
          </a:xfr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it-IT" dirty="0"/>
              <a:t>Modifica testo</a:t>
            </a:r>
          </a:p>
        </p:txBody>
      </p:sp>
    </p:spTree>
    <p:extLst>
      <p:ext uri="{BB962C8B-B14F-4D97-AF65-F5344CB8AC3E}">
        <p14:creationId xmlns:p14="http://schemas.microsoft.com/office/powerpoint/2010/main" val="2995426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3334941" y="0"/>
            <a:ext cx="5809059" cy="51435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40127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CFD9D210-A4BB-4B2B-8822-2F5D4973B4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3046" r="48168" b="13664"/>
          <a:stretch/>
        </p:blipFill>
        <p:spPr>
          <a:xfrm>
            <a:off x="4836017" y="0"/>
            <a:ext cx="4307983" cy="3787151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C094EA20-5DB0-4807-9059-269B2B56E5EE}"/>
              </a:ext>
            </a:extLst>
          </p:cNvPr>
          <p:cNvSpPr/>
          <p:nvPr userDrawn="1"/>
        </p:nvSpPr>
        <p:spPr>
          <a:xfrm>
            <a:off x="0" y="4564443"/>
            <a:ext cx="9144000" cy="593912"/>
          </a:xfrm>
          <a:prstGeom prst="rect">
            <a:avLst/>
          </a:prstGeom>
          <a:solidFill>
            <a:srgbClr val="17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27656"/>
            <a:ext cx="7886700" cy="3387143"/>
          </a:xfr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100000"/>
              </a:lnSpc>
              <a:defRPr lang="it-IT" sz="12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0850" indent="-107950" algn="l" defTabSz="685800" rtl="0" eaLnBrk="1" latinLnBrk="0" hangingPunct="1">
              <a:lnSpc>
                <a:spcPct val="100000"/>
              </a:lnSpc>
              <a:defRPr lang="it-IT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23888" indent="-82550" algn="l" defTabSz="685800" rtl="0" eaLnBrk="1" latinLnBrk="0" hangingPunct="1">
              <a:lnSpc>
                <a:spcPct val="100000"/>
              </a:lnSpc>
              <a:defRPr lang="it-IT" sz="11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95350" indent="-90488" algn="l" defTabSz="685800" rtl="0" eaLnBrk="1" latinLnBrk="0" hangingPunct="1">
              <a:lnSpc>
                <a:spcPct val="100000"/>
              </a:lnSpc>
              <a:defRPr lang="it-IT" sz="1050" kern="1200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65225" indent="-90488" algn="l" defTabSz="685800" rtl="0" eaLnBrk="1" latinLnBrk="0" hangingPunct="1">
              <a:lnSpc>
                <a:spcPct val="100000"/>
              </a:lnSpc>
              <a:defRPr lang="en-US" sz="1050" kern="12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38941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1" cap="all" baseline="0">
                <a:solidFill>
                  <a:srgbClr val="171E3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070" y="4754385"/>
            <a:ext cx="569244" cy="273844"/>
          </a:xfrm>
        </p:spPr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54385"/>
            <a:ext cx="6164956" cy="273844"/>
          </a:xfrm>
        </p:spPr>
        <p:txBody>
          <a:bodyPr/>
          <a:lstStyle>
            <a:lvl1pPr algn="l">
              <a:defRPr sz="1200" b="1">
                <a:solidFill>
                  <a:srgbClr val="4CD85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 dirty="0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885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EA59E49D-5B77-4E69-849C-14BA251CFAAF}"/>
              </a:ext>
            </a:extLst>
          </p:cNvPr>
          <p:cNvSpPr/>
          <p:nvPr userDrawn="1"/>
        </p:nvSpPr>
        <p:spPr>
          <a:xfrm>
            <a:off x="0" y="4564443"/>
            <a:ext cx="9144000" cy="593912"/>
          </a:xfrm>
          <a:prstGeom prst="rect">
            <a:avLst/>
          </a:prstGeom>
          <a:solidFill>
            <a:srgbClr val="171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74590AA-5470-46D3-8B4D-68F294EDEE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74E9C95-C9EB-4061-94B8-080615B612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0FF225A-C452-41CF-8DBB-0D570ED3CA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844887"/>
            <a:ext cx="7886700" cy="671738"/>
          </a:xfrm>
        </p:spPr>
        <p:txBody>
          <a:bodyPr anchor="ctr">
            <a:normAutofit/>
          </a:bodyPr>
          <a:lstStyle>
            <a:lvl1pPr algn="ctr">
              <a:defRPr sz="1600"/>
            </a:lvl1pPr>
          </a:lstStyle>
          <a:p>
            <a:pPr lvl="0"/>
            <a:r>
              <a:rPr lang="it-IT" dirty="0"/>
              <a:t>Take </a:t>
            </a:r>
            <a:r>
              <a:rPr lang="it-IT" dirty="0" err="1"/>
              <a:t>away</a:t>
            </a:r>
            <a:endParaRPr lang="it-IT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6C02AB2-6BF8-438A-9A06-09F642126D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720794"/>
            <a:ext cx="7886700" cy="3076275"/>
          </a:xfrm>
        </p:spPr>
        <p:txBody>
          <a:bodyPr/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4C03EA9-36EE-45BA-8886-AE6FA0AB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38941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1800" b="1" cap="all" baseline="0">
                <a:solidFill>
                  <a:srgbClr val="171E3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84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1927806" cy="273844"/>
          </a:xfrm>
        </p:spPr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14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65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78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5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2057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04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5486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4CD85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091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4CD852"/>
                </a:solidFill>
              </a:defRPr>
            </a:lvl1pPr>
          </a:lstStyle>
          <a:p>
            <a:fld id="{6E3BEE33-CAA8-444B-BE3F-DE0ABF894A6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732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4" r:id="rId1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it-IT" sz="1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CD852"/>
        </a:buClr>
        <a:buFont typeface="Wingdings" panose="05000000000000000000" pitchFamily="2" charset="2"/>
        <a:buChar char="§"/>
        <a:defRPr lang="it-IT" sz="1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CD852"/>
        </a:buClr>
        <a:buFont typeface="Wingdings" panose="05000000000000000000" pitchFamily="2" charset="2"/>
        <a:buChar char="§"/>
        <a:defRPr lang="it-IT" sz="1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CD852"/>
        </a:buClr>
        <a:buFont typeface="Wingdings" panose="05000000000000000000" pitchFamily="2" charset="2"/>
        <a:buChar char="§"/>
        <a:defRPr lang="it-IT" sz="1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4CD852"/>
        </a:buClr>
        <a:buFont typeface="Wingdings" panose="05000000000000000000" pitchFamily="2" charset="2"/>
        <a:buChar char="§"/>
        <a:defRPr lang="en-US" sz="1400" kern="1200" baseline="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marco.carta@agici.it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microsoft.com/office/2007/relationships/hdphoto" Target="../media/hdphoto1.wdp"/><Relationship Id="rId12" Type="http://schemas.microsoft.com/office/2007/relationships/hdphoto" Target="../media/hdphoto3.wdp"/><Relationship Id="rId17" Type="http://schemas.openxmlformats.org/officeDocument/2006/relationships/image" Target="../media/image19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2.wdp"/><Relationship Id="rId19" Type="http://schemas.microsoft.com/office/2007/relationships/hdphoto" Target="../media/hdphoto5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5.png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Relationship Id="rId9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31B6DCF-2291-4508-8AB7-FFA5DE1B4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118" y="2575004"/>
            <a:ext cx="4985793" cy="918365"/>
          </a:xfrm>
        </p:spPr>
        <p:txBody>
          <a:bodyPr>
            <a:normAutofit/>
          </a:bodyPr>
          <a:lstStyle/>
          <a:p>
            <a:r>
              <a:rPr lang="it-IT" dirty="0"/>
              <a:t>ENERGIA: IL FUTURO È DIGITALE.</a:t>
            </a:r>
            <a:br>
              <a:rPr lang="it-IT" dirty="0"/>
            </a:br>
            <a:r>
              <a:rPr lang="it-IT" dirty="0"/>
              <a:t>Fattori abilitanti e nuovi modelli di business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E046B6-A691-4B19-8B93-0B0EAF1935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Dott. Marco Carta, AD</a:t>
            </a:r>
            <a:br>
              <a:rPr lang="it-IT" dirty="0"/>
            </a:br>
            <a:r>
              <a:rPr lang="it-IT" dirty="0" err="1"/>
              <a:t>Agici</a:t>
            </a:r>
            <a:r>
              <a:rPr lang="it-IT" dirty="0"/>
              <a:t> Finanza d’Impresa</a:t>
            </a:r>
          </a:p>
        </p:txBody>
      </p:sp>
    </p:spTree>
    <p:extLst>
      <p:ext uri="{BB962C8B-B14F-4D97-AF65-F5344CB8AC3E}">
        <p14:creationId xmlns:p14="http://schemas.microsoft.com/office/powerpoint/2010/main" val="1288517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3C01248-D18F-4B13-8F95-BF0E4D80F9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EDCFCD1-68D6-4E3C-AB15-80194B653E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CA00DB5-9E2A-4AA6-9FAC-8E229A306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La digitalizzazione ha impatti significativi sui ricavi delle Utility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5F502998-F184-4E0D-B4E8-21D8C945E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Impatti sui ritorni delle Utility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1A0ACCE-F103-4960-82F9-46B61B05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78" y="626875"/>
            <a:ext cx="7588644" cy="1072559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03537710-E94F-435E-97C8-067F21A7FD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021667"/>
              </p:ext>
            </p:extLst>
          </p:nvPr>
        </p:nvGraphicFramePr>
        <p:xfrm>
          <a:off x="531495" y="1717218"/>
          <a:ext cx="8081010" cy="21488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346835">
                  <a:extLst>
                    <a:ext uri="{9D8B030D-6E8A-4147-A177-3AD203B41FA5}">
                      <a16:colId xmlns:a16="http://schemas.microsoft.com/office/drawing/2014/main" val="3275212120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3966668343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66108076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4113297297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1718251474"/>
                    </a:ext>
                  </a:extLst>
                </a:gridCol>
                <a:gridCol w="1346835">
                  <a:extLst>
                    <a:ext uri="{9D8B030D-6E8A-4147-A177-3AD203B41FA5}">
                      <a16:colId xmlns:a16="http://schemas.microsoft.com/office/drawing/2014/main" val="17204538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Generazione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Manutenzione ottimizzata degli impianti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Gestione dei ricambi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Gestione dei carburanti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Scambio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Decisioni più informate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Bilanciamento energetico ottimizzato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Distribuzione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Minori perdite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Manutenzione predittiva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Maggiore produttività della forza lavoro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Vendita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Prodotti nuovi e specifici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Migliore segmentazione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Diversificazione dell’offerta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Operazioni digitali (billing etc.)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Sedi centrali</a:t>
                      </a:r>
                    </a:p>
                    <a:p>
                      <a:pPr marL="92075" indent="-92075" algn="l">
                        <a:buFont typeface="Arial" panose="020B0604020202020204" pitchFamily="34" charset="0"/>
                        <a:buChar char="•"/>
                      </a:pPr>
                      <a:r>
                        <a:rPr lang="it-IT" b="0" dirty="0">
                          <a:solidFill>
                            <a:schemeClr val="tx1"/>
                          </a:solidFill>
                        </a:rPr>
                        <a:t>Operazioni ottimizzate attraverso pianificazione aziendale delle risorse</a:t>
                      </a:r>
                    </a:p>
                    <a:p>
                      <a:endParaRPr lang="it-IT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Impatti totali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03921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9827CAB7-E467-4734-BA5B-A7832AE012B1}"/>
              </a:ext>
            </a:extLst>
          </p:cNvPr>
          <p:cNvSpPr txBox="1"/>
          <p:nvPr/>
        </p:nvSpPr>
        <p:spPr>
          <a:xfrm>
            <a:off x="628650" y="777240"/>
            <a:ext cx="1931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Aumento EBIT, %</a:t>
            </a:r>
          </a:p>
        </p:txBody>
      </p:sp>
    </p:spTree>
    <p:extLst>
      <p:ext uri="{BB962C8B-B14F-4D97-AF65-F5344CB8AC3E}">
        <p14:creationId xmlns:p14="http://schemas.microsoft.com/office/powerpoint/2010/main" val="3015520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034E7B-A39F-431A-984A-D5EA62CA2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Nuovi Business model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925833-C4B7-4534-8165-A846554BE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A72C72E-0086-4FB4-9C8C-58C22AAA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535E9E-4BFA-412A-B6C1-C4FE6FFF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75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4ACCD91-C102-4825-BFCC-FB3B4A7C7AE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62CE235-8B73-4BBB-B49C-7262E330D3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15D0A1C-B3EA-43A0-9820-8549BEE856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aggregatori</a:t>
            </a:r>
            <a:r>
              <a:rPr lang="en-US" dirty="0"/>
              <a:t> </a:t>
            </a:r>
            <a:r>
              <a:rPr lang="en-US" dirty="0" err="1"/>
              <a:t>soddisfano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bisogno</a:t>
            </a:r>
            <a:r>
              <a:rPr lang="en-US" dirty="0"/>
              <a:t> di </a:t>
            </a:r>
            <a:r>
              <a:rPr lang="en-US" dirty="0" err="1"/>
              <a:t>flessibilità</a:t>
            </a:r>
            <a:r>
              <a:rPr lang="en-US" dirty="0"/>
              <a:t>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mercato</a:t>
            </a:r>
            <a:r>
              <a:rPr lang="en-US" dirty="0"/>
              <a:t> </a:t>
            </a:r>
            <a:r>
              <a:rPr lang="en-US" dirty="0" err="1"/>
              <a:t>energetico</a:t>
            </a:r>
            <a:endParaRPr lang="en-US" dirty="0"/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E8F7E709-38AC-4514-BB39-7E8C3A0C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DR – </a:t>
            </a:r>
            <a:r>
              <a:rPr lang="it-IT" dirty="0" err="1"/>
              <a:t>Next</a:t>
            </a:r>
            <a:r>
              <a:rPr lang="it-IT" dirty="0"/>
              <a:t> </a:t>
            </a:r>
            <a:r>
              <a:rPr lang="it-IT" dirty="0" err="1"/>
              <a:t>kraftwerke</a:t>
            </a:r>
            <a:r>
              <a:rPr lang="it-IT" dirty="0"/>
              <a:t> </a:t>
            </a:r>
          </a:p>
        </p:txBody>
      </p:sp>
      <p:pic>
        <p:nvPicPr>
          <p:cNvPr id="2050" name="Picture 2" descr="bestres-2">
            <a:extLst>
              <a:ext uri="{FF2B5EF4-FFF2-40B4-BE49-F238E27FC236}">
                <a16:creationId xmlns:a16="http://schemas.microsoft.com/office/drawing/2014/main" id="{A3E9746A-6818-40E8-B328-2741B215D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2" y="787546"/>
            <a:ext cx="4867275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12B5A694-AF2A-4C0B-982D-164FB8520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85416B1-233A-4ECD-A79E-9ED7B4406F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84CB06C-1633-423C-AB0E-0133EC64DB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La generazione fossile può migliorare la propria competitività se gestita in modo efficiente e integrata ad altre fonti produttive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52BB738-A75A-43FE-AFA2-20F3332B2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4970" y="720794"/>
            <a:ext cx="3040380" cy="30762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Soluzione IoT per impianti virtuali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Rende possibile aggregare FER e generazione tradizionale con storage e carichi controllabili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Basato su comunicazione automatizzata tra management dell’energia e unità tecnica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Modelli matematici per ottimizzare il prelievo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D59E3D6D-B082-4FAD-8F50-3C86DC1A2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IOT nel settore della generazione tradizionale - ABB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C99E440-C2C1-44A5-86F0-DFB4BB63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720794"/>
            <a:ext cx="4659574" cy="300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90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69070B7-A50B-4DAD-8E25-9E551D8CF1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9E2503-C6B4-49B2-AE8E-916292B63D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7158023-E6B5-47FB-875F-47122CE46B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Le Utility stanno cominciando a creare controllate autonome per tagliare con il passato e liberare il potenziale della rivoluzione digitale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BDE16DD4-5D21-45D6-A827-D365BEADE6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8650" y="2561561"/>
            <a:ext cx="3786263" cy="1235508"/>
          </a:xfrm>
        </p:spPr>
        <p:txBody>
          <a:bodyPr numCol="1">
            <a:normAutofit lnSpcReduction="10000"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it-IT" dirty="0"/>
              <a:t>Separazione netta dal vecchio business della fornitura energetica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it-IT" dirty="0"/>
              <a:t>Soluzioni digitali e tecnologiche chiavi in mano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it-IT" dirty="0"/>
              <a:t>M&amp;A di aziende leader del DR: es. </a:t>
            </a:r>
            <a:r>
              <a:rPr lang="it-IT" dirty="0" err="1"/>
              <a:t>Enernoc</a:t>
            </a:r>
            <a:r>
              <a:rPr lang="it-IT" dirty="0"/>
              <a:t> 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141E83E2-8D0A-48E1-BBC5-7E7035636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Ristrutturazioni innovative – </a:t>
            </a:r>
            <a:br>
              <a:rPr lang="it-IT" dirty="0"/>
            </a:br>
            <a:r>
              <a:rPr lang="it-IT" dirty="0"/>
              <a:t>Enel X e </a:t>
            </a:r>
            <a:r>
              <a:rPr lang="it-IT" dirty="0" err="1"/>
              <a:t>Iren</a:t>
            </a:r>
            <a:r>
              <a:rPr lang="it-IT" dirty="0"/>
              <a:t> Smart Solutions</a:t>
            </a:r>
          </a:p>
        </p:txBody>
      </p:sp>
      <p:pic>
        <p:nvPicPr>
          <p:cNvPr id="3074" name="Picture 2" descr="https://corporate.enel.it/content/enel-it/it/megamenu/media/news/2018/03/comunicazione-ai-clienti-di-enel-energia-e-di-enel-x-italia/_jcr_content/carousel/items/image.img.jpg/1522167767265.jpg">
            <a:extLst>
              <a:ext uri="{FF2B5EF4-FFF2-40B4-BE49-F238E27FC236}">
                <a16:creationId xmlns:a16="http://schemas.microsoft.com/office/drawing/2014/main" id="{A2A28EA5-47C9-447B-883D-05E18D9F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1" y="786418"/>
            <a:ext cx="4072012" cy="177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2524E8D-BCC2-461F-90E8-AA0C7158F4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266"/>
          <a:stretch/>
        </p:blipFill>
        <p:spPr>
          <a:xfrm>
            <a:off x="5443306" y="913065"/>
            <a:ext cx="2034275" cy="218071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B1DD10-8975-4A82-A8DF-134FF609A486}"/>
              </a:ext>
            </a:extLst>
          </p:cNvPr>
          <p:cNvSpPr txBox="1"/>
          <p:nvPr/>
        </p:nvSpPr>
        <p:spPr>
          <a:xfrm>
            <a:off x="172916" y="2135397"/>
            <a:ext cx="4844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«Siamo una Energy Cloud Platform» - F. Venturini</a:t>
            </a:r>
          </a:p>
        </p:txBody>
      </p:sp>
      <p:sp>
        <p:nvSpPr>
          <p:cNvPr id="12" name="Segnaposto contenuto 4">
            <a:extLst>
              <a:ext uri="{FF2B5EF4-FFF2-40B4-BE49-F238E27FC236}">
                <a16:creationId xmlns:a16="http://schemas.microsoft.com/office/drawing/2014/main" id="{ED3D0030-9395-4ABB-BA43-DB9AB119193E}"/>
              </a:ext>
            </a:extLst>
          </p:cNvPr>
          <p:cNvSpPr txBox="1">
            <a:spLocks/>
          </p:cNvSpPr>
          <p:nvPr/>
        </p:nvSpPr>
        <p:spPr>
          <a:xfrm>
            <a:off x="4567313" y="2552547"/>
            <a:ext cx="3786263" cy="1235508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txBody>
          <a:bodyPr vert="horz" lIns="91440" tIns="45720" rIns="91440" bIns="45720" numCol="1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it-IT" sz="1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CD852"/>
              </a:buClr>
              <a:buFont typeface="Wingdings" panose="05000000000000000000" pitchFamily="2" charset="2"/>
              <a:buChar char="§"/>
              <a:defRPr lang="it-IT" sz="1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CD852"/>
              </a:buClr>
              <a:buFont typeface="Wingdings" panose="05000000000000000000" pitchFamily="2" charset="2"/>
              <a:buChar char="§"/>
              <a:defRPr lang="it-IT" sz="1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CD852"/>
              </a:buClr>
              <a:buFont typeface="Wingdings" panose="05000000000000000000" pitchFamily="2" charset="2"/>
              <a:buChar char="§"/>
              <a:defRPr lang="it-IT" sz="1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4CD852"/>
              </a:buClr>
              <a:buFont typeface="Wingdings" panose="05000000000000000000" pitchFamily="2" charset="2"/>
              <a:buChar char="§"/>
              <a:defRPr lang="en-US" sz="1400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2075" indent="-92075">
              <a:buFont typeface="Arial" panose="020B0604020202020204" pitchFamily="34" charset="0"/>
              <a:buChar char="•"/>
            </a:pPr>
            <a:r>
              <a:rPr lang="it-IT" dirty="0"/>
              <a:t>Product-line del Gruppo </a:t>
            </a:r>
            <a:r>
              <a:rPr lang="it-IT" dirty="0" err="1"/>
              <a:t>Iren</a:t>
            </a:r>
            <a:r>
              <a:rPr lang="it-IT" dirty="0"/>
              <a:t> specializzata nel campo della building efficiency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r>
              <a:rPr lang="it-IT" dirty="0"/>
              <a:t>Nata per integrare competenze e tecnologie di diversi silos di EE</a:t>
            </a:r>
          </a:p>
          <a:p>
            <a:pPr marL="92075" indent="-92075">
              <a:buFont typeface="Arial" panose="020B0604020202020204" pitchFamily="34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8864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0E58EA2-A28E-49FE-A238-AAB5E0FAE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Conclusioni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D9BA4BB2-9D86-4009-84A7-0B7E07D600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47EF21-B3DF-4E00-AC42-BB97E04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26A8C31-0277-4901-8D40-73308DDF0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889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AF44071-47A5-4E1E-86B9-303D37B5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21C851-6E76-469B-B5A1-8F38F4290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A9CF6153-C858-45EB-B7E0-5E4F99033C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marco.carta@agici.it</a:t>
            </a:r>
            <a:br>
              <a:rPr lang="it-IT" dirty="0"/>
            </a:b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E50F85D-17EA-4103-BE14-B1BF390E4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0978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8F8603D-C12A-4FAA-BCE0-DEC8C6785C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26F493F-FE92-413B-97CB-28076C3F8F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A9D82333-A102-4D8E-AB1B-214208B128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it-IT" dirty="0"/>
              <a:t>La trasformazione digitale comporta un cambio culturale nelle utility. Da investimenti di lungo termine in asset ad alto investimento iniziale a continue innovazioni scalabili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25B6C3A-D227-43B4-9E99-E95216CD50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t">
            <a:normAutofit/>
          </a:bodyPr>
          <a:lstStyle/>
          <a:p>
            <a:r>
              <a:rPr lang="en-US" dirty="0"/>
              <a:t>La </a:t>
            </a:r>
            <a:r>
              <a:rPr lang="en-US" dirty="0" err="1"/>
              <a:t>rivoluzione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in primo </a:t>
            </a:r>
            <a:r>
              <a:rPr lang="en-US" dirty="0" err="1"/>
              <a:t>luogo</a:t>
            </a:r>
            <a:r>
              <a:rPr lang="en-US" dirty="0"/>
              <a:t> </a:t>
            </a:r>
            <a:r>
              <a:rPr lang="en-US" dirty="0" err="1"/>
              <a:t>cambiare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modo di </a:t>
            </a:r>
            <a:r>
              <a:rPr lang="en-US" dirty="0" err="1"/>
              <a:t>operare</a:t>
            </a:r>
            <a:r>
              <a:rPr lang="en-US" dirty="0"/>
              <a:t>. Per fare </a:t>
            </a:r>
            <a:r>
              <a:rPr lang="en-US" dirty="0" err="1"/>
              <a:t>ciò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Sviluppare</a:t>
            </a:r>
            <a:r>
              <a:rPr lang="en-US" dirty="0"/>
              <a:t> una </a:t>
            </a:r>
            <a:r>
              <a:rPr lang="en-US" dirty="0" err="1"/>
              <a:t>strategia</a:t>
            </a:r>
            <a:r>
              <a:rPr lang="en-US" dirty="0"/>
              <a:t> di </a:t>
            </a:r>
            <a:r>
              <a:rPr lang="en-US" dirty="0" err="1"/>
              <a:t>trasformazione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radicarsi</a:t>
            </a:r>
            <a:r>
              <a:rPr lang="en-US" dirty="0"/>
              <a:t> con </a:t>
            </a:r>
            <a:r>
              <a:rPr lang="en-US" dirty="0" err="1"/>
              <a:t>successo</a:t>
            </a:r>
            <a:r>
              <a:rPr lang="en-US" dirty="0"/>
              <a:t> </a:t>
            </a:r>
            <a:r>
              <a:rPr lang="en-US" dirty="0" err="1"/>
              <a:t>nell’organizzazione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 </a:t>
            </a:r>
            <a:r>
              <a:rPr lang="en-US" dirty="0" err="1"/>
              <a:t>strategia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girare</a:t>
            </a:r>
            <a:r>
              <a:rPr lang="en-US" dirty="0"/>
              <a:t> </a:t>
            </a:r>
            <a:r>
              <a:rPr lang="en-US" dirty="0" err="1"/>
              <a:t>intorno</a:t>
            </a:r>
            <a:r>
              <a:rPr lang="en-US" dirty="0"/>
              <a:t> ai </a:t>
            </a:r>
            <a:r>
              <a:rPr lang="en-US" dirty="0" err="1"/>
              <a:t>valori</a:t>
            </a:r>
            <a:r>
              <a:rPr lang="en-US" dirty="0"/>
              <a:t> e </a:t>
            </a:r>
            <a:r>
              <a:rPr lang="en-US" dirty="0" err="1"/>
              <a:t>capacità</a:t>
            </a:r>
            <a:r>
              <a:rPr lang="en-US" dirty="0"/>
              <a:t> </a:t>
            </a:r>
            <a:r>
              <a:rPr lang="en-US" dirty="0" err="1"/>
              <a:t>dell’azienda</a:t>
            </a:r>
            <a:r>
              <a:rPr lang="en-US" dirty="0"/>
              <a:t>, </a:t>
            </a:r>
            <a:r>
              <a:rPr lang="en-US" dirty="0" err="1"/>
              <a:t>includendo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portfolio di </a:t>
            </a:r>
            <a:r>
              <a:rPr lang="en-US" dirty="0" err="1"/>
              <a:t>prodotti</a:t>
            </a:r>
            <a:r>
              <a:rPr lang="en-US" dirty="0"/>
              <a:t>, le </a:t>
            </a:r>
            <a:r>
              <a:rPr lang="en-US" dirty="0" err="1"/>
              <a:t>competenze</a:t>
            </a:r>
            <a:r>
              <a:rPr lang="en-US" dirty="0"/>
              <a:t> </a:t>
            </a:r>
            <a:r>
              <a:rPr lang="en-US" dirty="0" err="1"/>
              <a:t>tecniche</a:t>
            </a:r>
            <a:r>
              <a:rPr lang="en-US" dirty="0"/>
              <a:t> e la </a:t>
            </a:r>
            <a:r>
              <a:rPr lang="en-US" dirty="0" err="1"/>
              <a:t>vicinanza</a:t>
            </a:r>
            <a:r>
              <a:rPr lang="en-US" dirty="0"/>
              <a:t> ai </a:t>
            </a:r>
            <a:r>
              <a:rPr lang="en-US" dirty="0" err="1"/>
              <a:t>clienti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 </a:t>
            </a:r>
            <a:r>
              <a:rPr lang="en-US" dirty="0" err="1"/>
              <a:t>progetti</a:t>
            </a:r>
            <a:r>
              <a:rPr lang="en-US" dirty="0"/>
              <a:t> e le </a:t>
            </a:r>
            <a:r>
              <a:rPr lang="en-US" dirty="0" err="1"/>
              <a:t>collaborazioni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essere</a:t>
            </a:r>
            <a:r>
              <a:rPr lang="en-US" dirty="0"/>
              <a:t> </a:t>
            </a:r>
            <a:r>
              <a:rPr lang="en-US" dirty="0" err="1"/>
              <a:t>pianificate</a:t>
            </a:r>
            <a:r>
              <a:rPr lang="en-US" dirty="0"/>
              <a:t> </a:t>
            </a:r>
            <a:r>
              <a:rPr lang="en-US" dirty="0" err="1"/>
              <a:t>mirando</a:t>
            </a:r>
            <a:r>
              <a:rPr lang="en-US" dirty="0"/>
              <a:t> a </a:t>
            </a:r>
            <a:r>
              <a:rPr lang="en-US" dirty="0" err="1"/>
              <a:t>digitalizzare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processi</a:t>
            </a:r>
            <a:r>
              <a:rPr lang="en-US" dirty="0"/>
              <a:t> “core”, </a:t>
            </a:r>
            <a:r>
              <a:rPr lang="en-US" dirty="0" err="1"/>
              <a:t>migliorare</a:t>
            </a:r>
            <a:r>
              <a:rPr lang="en-US" dirty="0"/>
              <a:t> le </a:t>
            </a:r>
            <a:r>
              <a:rPr lang="en-US" dirty="0" err="1"/>
              <a:t>piattaforme</a:t>
            </a:r>
            <a:r>
              <a:rPr lang="en-US" dirty="0"/>
              <a:t> IT e </a:t>
            </a:r>
            <a:r>
              <a:rPr lang="en-US" dirty="0" err="1"/>
              <a:t>conquistare</a:t>
            </a:r>
            <a:r>
              <a:rPr lang="en-US" dirty="0"/>
              <a:t> </a:t>
            </a:r>
            <a:r>
              <a:rPr lang="en-US" dirty="0" err="1"/>
              <a:t>nuovi</a:t>
            </a:r>
            <a:r>
              <a:rPr lang="en-US" dirty="0"/>
              <a:t> </a:t>
            </a:r>
            <a:r>
              <a:rPr lang="en-US" dirty="0" err="1"/>
              <a:t>spazi</a:t>
            </a:r>
            <a:r>
              <a:rPr lang="en-US" dirty="0"/>
              <a:t> di business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9F14BFC3-8EC8-48CF-9C63-84C40BC0C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Passi verso la </a:t>
            </a:r>
            <a:r>
              <a:rPr lang="it-IT" dirty="0" err="1"/>
              <a:t>digital</a:t>
            </a:r>
            <a:r>
              <a:rPr lang="it-IT" dirty="0"/>
              <a:t> </a:t>
            </a:r>
            <a:r>
              <a:rPr lang="it-IT" dirty="0" err="1"/>
              <a:t>energy</a:t>
            </a:r>
            <a:r>
              <a:rPr lang="it-IT" dirty="0"/>
              <a:t> </a:t>
            </a:r>
            <a:r>
              <a:rPr lang="it-IT" dirty="0" err="1"/>
              <a:t>trasformation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0425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>
              <a:lumMod val="60000"/>
              <a:lumOff val="40000"/>
              <a:alpha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: Rounded Corners 7"/>
          <p:cNvSpPr/>
          <p:nvPr/>
        </p:nvSpPr>
        <p:spPr>
          <a:xfrm>
            <a:off x="2082307" y="866858"/>
            <a:ext cx="270000" cy="27000"/>
          </a:xfrm>
          <a:prstGeom prst="roundRect">
            <a:avLst>
              <a:gd name="adj" fmla="val 1232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350">
              <a:gradFill>
                <a:gsLst>
                  <a:gs pos="2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93252" y="1190383"/>
            <a:ext cx="3614621" cy="35632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buNone/>
              <a:defRPr/>
            </a:pPr>
            <a:r>
              <a:rPr lang="it-IT" altLang="it-IT" sz="1800" dirty="0">
                <a:latin typeface="+mj-lt"/>
                <a:ea typeface="ＭＳ Ｐゴシック" panose="020B0600070205080204" pitchFamily="34" charset="-128"/>
              </a:rPr>
              <a:t>Attività di monitoraggio del Piano Nazionale Integrato Energia e Clima che il Governo italiano (come tutti i Governi della UE) dovrà predisporre in bozza entro il 2018 e in via definitiva entro il 2019. </a:t>
            </a:r>
          </a:p>
          <a:p>
            <a:pPr marL="0" indent="0">
              <a:lnSpc>
                <a:spcPct val="114000"/>
              </a:lnSpc>
              <a:buNone/>
              <a:defRPr/>
            </a:pPr>
            <a:r>
              <a:rPr lang="it-IT" altLang="it-IT" sz="1800" dirty="0">
                <a:latin typeface="+mj-lt"/>
                <a:ea typeface="ＭＳ Ｐゴシック" panose="020B0600070205080204" pitchFamily="34" charset="-128"/>
              </a:rPr>
              <a:t>L'iniziativa è rivolta a </a:t>
            </a:r>
            <a:r>
              <a:rPr lang="it-IT" sz="1800" dirty="0">
                <a:latin typeface="+mj-lt"/>
                <a:ea typeface="ＭＳ Ｐゴシック" panose="020B0600070205080204" pitchFamily="34" charset="-128"/>
              </a:rPr>
              <a:t>Enti Pubblici, Imprese pubbliche e private, Associazioni di categoria, enti di ricerca, ecc.</a:t>
            </a:r>
          </a:p>
          <a:p>
            <a:pPr marL="0" indent="0">
              <a:lnSpc>
                <a:spcPct val="114000"/>
              </a:lnSpc>
              <a:buNone/>
              <a:defRPr/>
            </a:pPr>
            <a:endParaRPr lang="it-IT" altLang="it-IT" sz="1800" dirty="0"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50" name="Rectangle: Rounded Corners 7">
            <a:extLst>
              <a:ext uri="{FF2B5EF4-FFF2-40B4-BE49-F238E27FC236}">
                <a16:creationId xmlns:a16="http://schemas.microsoft.com/office/drawing/2014/main" id="{60FAD5E4-9685-44E2-ACB8-F50D13739F95}"/>
              </a:ext>
            </a:extLst>
          </p:cNvPr>
          <p:cNvSpPr/>
          <p:nvPr/>
        </p:nvSpPr>
        <p:spPr>
          <a:xfrm>
            <a:off x="6723000" y="728436"/>
            <a:ext cx="270000" cy="27000"/>
          </a:xfrm>
          <a:prstGeom prst="roundRect">
            <a:avLst>
              <a:gd name="adj" fmla="val 12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350">
              <a:gradFill>
                <a:gsLst>
                  <a:gs pos="2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id="{F8559C23-2A09-42AC-8050-DB8AE2830766}"/>
              </a:ext>
            </a:extLst>
          </p:cNvPr>
          <p:cNvSpPr txBox="1"/>
          <p:nvPr/>
        </p:nvSpPr>
        <p:spPr>
          <a:xfrm>
            <a:off x="4940134" y="167305"/>
            <a:ext cx="383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rPr>
              <a:t>Gli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rPr>
              <a:t>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rPr>
              <a:t>obiettivi</a:t>
            </a:r>
            <a:endParaRPr lang="id-ID" sz="3000" dirty="0">
              <a:solidFill>
                <a:schemeClr val="tx2">
                  <a:lumMod val="75000"/>
                </a:schemeClr>
              </a:solidFill>
              <a:latin typeface="Segoe UI Light" panose="020B0502040204020203" pitchFamily="34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6473" y="732986"/>
            <a:ext cx="3803054" cy="11310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572" indent="-3572"/>
            <a:r>
              <a:rPr lang="it-IT" altLang="it-IT" sz="1725" dirty="0">
                <a:solidFill>
                  <a:schemeClr val="tx2">
                    <a:lumMod val="75000"/>
                  </a:schemeClr>
                </a:solidFill>
                <a:latin typeface="+mj-lt"/>
                <a:ea typeface="ＭＳ Ｐゴシック" panose="020B0600070205080204" pitchFamily="34" charset="-128"/>
              </a:rPr>
              <a:t>Monitorare lo sviluppo del Piano e supportare il Governo suggerendo azioni concrete per il raggiungimento degli obiettivi che lo stesso Piano avrà fissato.</a:t>
            </a:r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1A75AA41-3398-46FA-B2C1-F110A1CCE15F}"/>
              </a:ext>
            </a:extLst>
          </p:cNvPr>
          <p:cNvSpPr txBox="1"/>
          <p:nvPr/>
        </p:nvSpPr>
        <p:spPr>
          <a:xfrm>
            <a:off x="337444" y="167305"/>
            <a:ext cx="383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rPr>
              <a:t>IL MONITOR PEC</a:t>
            </a:r>
            <a:endParaRPr lang="id-ID" sz="3000" dirty="0">
              <a:latin typeface="Segoe UI Light" panose="020B0502040204020203" pitchFamily="34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Rectangle: Rounded Corners 7">
            <a:extLst>
              <a:ext uri="{FF2B5EF4-FFF2-40B4-BE49-F238E27FC236}">
                <a16:creationId xmlns:a16="http://schemas.microsoft.com/office/drawing/2014/main" id="{2AC73256-4C72-40AD-8696-D35A9A627CC0}"/>
              </a:ext>
            </a:extLst>
          </p:cNvPr>
          <p:cNvSpPr/>
          <p:nvPr/>
        </p:nvSpPr>
        <p:spPr>
          <a:xfrm>
            <a:off x="6723000" y="2507820"/>
            <a:ext cx="270000" cy="27000"/>
          </a:xfrm>
          <a:prstGeom prst="roundRect">
            <a:avLst>
              <a:gd name="adj" fmla="val 123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d-ID" sz="1350">
              <a:gradFill>
                <a:gsLst>
                  <a:gs pos="2000">
                    <a:schemeClr val="accent1"/>
                  </a:gs>
                  <a:gs pos="100000">
                    <a:schemeClr val="accent5"/>
                  </a:gs>
                </a:gsLst>
                <a:lin ang="0" scaled="0"/>
              </a:gradFill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F7523FDC-B405-4E3D-8C2E-07FEDEF8DF21}"/>
              </a:ext>
            </a:extLst>
          </p:cNvPr>
          <p:cNvSpPr txBox="1"/>
          <p:nvPr/>
        </p:nvSpPr>
        <p:spPr>
          <a:xfrm>
            <a:off x="4940134" y="1960122"/>
            <a:ext cx="38357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rPr>
              <a:t>Le </a:t>
            </a:r>
            <a:r>
              <a:rPr lang="en-US" sz="3000" dirty="0" err="1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Lato" panose="020F0502020204030203" pitchFamily="34" charset="0"/>
                <a:cs typeface="Segoe UI Light" panose="020B0502040204020203" pitchFamily="34" charset="0"/>
              </a:rPr>
              <a:t>attività</a:t>
            </a:r>
            <a:endParaRPr lang="id-ID" sz="3000" dirty="0">
              <a:solidFill>
                <a:schemeClr val="tx2">
                  <a:lumMod val="75000"/>
                </a:schemeClr>
              </a:solidFill>
              <a:latin typeface="Segoe UI Light" panose="020B0502040204020203" pitchFamily="34" charset="0"/>
              <a:ea typeface="Lato" panose="020F0502020204030203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1BBC1AE-CF9F-4785-B6DE-DEF1073BA2F5}"/>
              </a:ext>
            </a:extLst>
          </p:cNvPr>
          <p:cNvSpPr txBox="1"/>
          <p:nvPr/>
        </p:nvSpPr>
        <p:spPr>
          <a:xfrm>
            <a:off x="4940134" y="2485160"/>
            <a:ext cx="383573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725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Predisposizione di tre Report (Efficienza energetica, rinnovabili, mobilità) riservati ai partners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725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Incontri a porte chiuse con i partner per discutere le questioni più rilevanti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725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Incontri di discussione dei documenti governativi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1725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Attività di comunicazione nei confronti delle varie categorie di stakeholders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3847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Segnaposto immagine 5">
            <a:extLst>
              <a:ext uri="{FF2B5EF4-FFF2-40B4-BE49-F238E27FC236}">
                <a16:creationId xmlns:a16="http://schemas.microsoft.com/office/drawing/2014/main" id="{D68AD94B-2B9E-476F-A20A-86DCD4D66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8" b="785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7" name="Rectangle 76">
            <a:extLst>
              <a:ext uri="{FF2B5EF4-FFF2-40B4-BE49-F238E27FC236}">
                <a16:creationId xmlns:a16="http://schemas.microsoft.com/office/drawing/2014/main" id="{2D497062-6298-487B-A7B8-DD4BB7340664}"/>
              </a:ext>
            </a:extLst>
          </p:cNvPr>
          <p:cNvSpPr/>
          <p:nvPr/>
        </p:nvSpPr>
        <p:spPr>
          <a:xfrm>
            <a:off x="-7524" y="0"/>
            <a:ext cx="9151524" cy="5143500"/>
          </a:xfrm>
          <a:prstGeom prst="rect">
            <a:avLst/>
          </a:prstGeom>
          <a:solidFill>
            <a:srgbClr val="DCDCDC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323640" y="938140"/>
            <a:ext cx="29956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endParaRPr lang="it-IT" sz="1500" noProof="1">
              <a:solidFill>
                <a:schemeClr val="tx2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buClr>
                <a:srgbClr val="E24848"/>
              </a:buClr>
            </a:pPr>
            <a:r>
              <a:rPr lang="it-IT" sz="1500" noProof="1">
                <a:solidFill>
                  <a:schemeClr val="tx2"/>
                </a:solidFill>
                <a:latin typeface="Calibri Light" panose="020F0302020204030204" pitchFamily="34" charset="0"/>
                <a:cs typeface="Arial" charset="0"/>
              </a:rPr>
              <a:t>Agici Finanza d’Impresa è una società di ricerca e consulenza specializzata nel settore delle utilities, delle rinnovabili, delle infrastrutture e dell’efficienza energetica. </a:t>
            </a:r>
          </a:p>
          <a:p>
            <a:pPr>
              <a:buClr>
                <a:srgbClr val="E24848"/>
              </a:buClr>
            </a:pPr>
            <a:endParaRPr lang="it-IT" sz="1500" noProof="1">
              <a:solidFill>
                <a:schemeClr val="tx2"/>
              </a:solidFill>
              <a:latin typeface="Calibri Light" panose="020F0302020204030204" pitchFamily="34" charset="0"/>
              <a:cs typeface="Arial" charset="0"/>
            </a:endParaRPr>
          </a:p>
          <a:p>
            <a:pPr>
              <a:buClr>
                <a:srgbClr val="E24848"/>
              </a:buClr>
            </a:pPr>
            <a:r>
              <a:rPr lang="it-IT" sz="1500" noProof="1">
                <a:solidFill>
                  <a:schemeClr val="tx2"/>
                </a:solidFill>
                <a:latin typeface="Calibri Light" panose="020F0302020204030204" pitchFamily="34" charset="0"/>
                <a:cs typeface="Arial" charset="0"/>
              </a:rPr>
              <a:t>Collabora con imprese, associazioni, amministrazioni pubbliche e istituzioni per realizzare politiche di sviluppo capaci di creare valore.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2573" y="304545"/>
            <a:ext cx="8629462" cy="308194"/>
          </a:xfr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accent1"/>
                </a:solidFill>
              </a:rPr>
              <a:t>CHI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SIAMO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sz="1350" b="1" dirty="0"/>
              <a:t>Agici Finanza d’Impresa e le 5 Business Unit</a:t>
            </a:r>
          </a:p>
        </p:txBody>
      </p:sp>
      <p:sp>
        <p:nvSpPr>
          <p:cNvPr id="6" name="Rectangle 42">
            <a:extLst>
              <a:ext uri="{FF2B5EF4-FFF2-40B4-BE49-F238E27FC236}">
                <a16:creationId xmlns:a16="http://schemas.microsoft.com/office/drawing/2014/main" id="{F6298079-E0DC-40BC-BDCC-A7CBC93B3CA5}"/>
              </a:ext>
            </a:extLst>
          </p:cNvPr>
          <p:cNvSpPr/>
          <p:nvPr/>
        </p:nvSpPr>
        <p:spPr>
          <a:xfrm>
            <a:off x="7598466" y="438358"/>
            <a:ext cx="1425524" cy="1962704"/>
          </a:xfrm>
          <a:prstGeom prst="rect">
            <a:avLst/>
          </a:prstGeom>
          <a:noFill/>
          <a:ln w="25400">
            <a:solidFill>
              <a:srgbClr val="4CD8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ectangle 43">
            <a:extLst>
              <a:ext uri="{FF2B5EF4-FFF2-40B4-BE49-F238E27FC236}">
                <a16:creationId xmlns:a16="http://schemas.microsoft.com/office/drawing/2014/main" id="{C77ADEA8-3A9A-4D36-9E29-0AE89F961C49}"/>
              </a:ext>
            </a:extLst>
          </p:cNvPr>
          <p:cNvSpPr/>
          <p:nvPr/>
        </p:nvSpPr>
        <p:spPr>
          <a:xfrm>
            <a:off x="5824662" y="430813"/>
            <a:ext cx="1425524" cy="1962704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44">
            <a:extLst>
              <a:ext uri="{FF2B5EF4-FFF2-40B4-BE49-F238E27FC236}">
                <a16:creationId xmlns:a16="http://schemas.microsoft.com/office/drawing/2014/main" id="{994E4314-FD32-4D6F-965F-376DE5D16D71}"/>
              </a:ext>
            </a:extLst>
          </p:cNvPr>
          <p:cNvSpPr/>
          <p:nvPr/>
        </p:nvSpPr>
        <p:spPr>
          <a:xfrm>
            <a:off x="4091275" y="430813"/>
            <a:ext cx="1425524" cy="196270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45">
            <a:extLst>
              <a:ext uri="{FF2B5EF4-FFF2-40B4-BE49-F238E27FC236}">
                <a16:creationId xmlns:a16="http://schemas.microsoft.com/office/drawing/2014/main" id="{BDF500BB-B852-4467-9B20-4E537095913C}"/>
              </a:ext>
            </a:extLst>
          </p:cNvPr>
          <p:cNvSpPr txBox="1"/>
          <p:nvPr/>
        </p:nvSpPr>
        <p:spPr>
          <a:xfrm>
            <a:off x="4091275" y="891335"/>
            <a:ext cx="142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UTILITIES</a:t>
            </a:r>
          </a:p>
        </p:txBody>
      </p:sp>
      <p:sp>
        <p:nvSpPr>
          <p:cNvPr id="11" name="Rectangle 46">
            <a:extLst>
              <a:ext uri="{FF2B5EF4-FFF2-40B4-BE49-F238E27FC236}">
                <a16:creationId xmlns:a16="http://schemas.microsoft.com/office/drawing/2014/main" id="{605606C6-8253-49DC-944F-E361C4DB4D6B}"/>
              </a:ext>
            </a:extLst>
          </p:cNvPr>
          <p:cNvSpPr/>
          <p:nvPr/>
        </p:nvSpPr>
        <p:spPr>
          <a:xfrm>
            <a:off x="4095587" y="1535250"/>
            <a:ext cx="14168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Osservatorio sulle Alleanze e le Strategie nel Mercato Pan-Europeo delle Utilities</a:t>
            </a:r>
            <a:endParaRPr lang="en-US" sz="1050" b="1" dirty="0">
              <a:solidFill>
                <a:schemeClr val="tx1">
                  <a:lumMod val="50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12" name="TextBox 47">
            <a:extLst>
              <a:ext uri="{FF2B5EF4-FFF2-40B4-BE49-F238E27FC236}">
                <a16:creationId xmlns:a16="http://schemas.microsoft.com/office/drawing/2014/main" id="{AF68987A-7E78-452C-AAAD-EA50CF50C349}"/>
              </a:ext>
            </a:extLst>
          </p:cNvPr>
          <p:cNvSpPr txBox="1"/>
          <p:nvPr/>
        </p:nvSpPr>
        <p:spPr>
          <a:xfrm>
            <a:off x="5838469" y="879794"/>
            <a:ext cx="141307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900" b="1" dirty="0"/>
              <a:t>INFRASTRUTTURE</a:t>
            </a:r>
          </a:p>
        </p:txBody>
      </p:sp>
      <p:sp>
        <p:nvSpPr>
          <p:cNvPr id="13" name="Rectangle 48">
            <a:extLst>
              <a:ext uri="{FF2B5EF4-FFF2-40B4-BE49-F238E27FC236}">
                <a16:creationId xmlns:a16="http://schemas.microsoft.com/office/drawing/2014/main" id="{4A1FE21A-22D2-4388-B635-178B9A306A23}"/>
              </a:ext>
            </a:extLst>
          </p:cNvPr>
          <p:cNvSpPr/>
          <p:nvPr/>
        </p:nvSpPr>
        <p:spPr>
          <a:xfrm>
            <a:off x="6371987" y="1062218"/>
            <a:ext cx="94407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Osservatorio </a:t>
            </a:r>
            <a:br>
              <a:rPr lang="it-IT" sz="105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I Costi del </a:t>
            </a:r>
            <a:br>
              <a:rPr lang="it-IT" sz="1050" dirty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Non Fare</a:t>
            </a:r>
            <a:endParaRPr lang="en-US" sz="1050" b="1" dirty="0">
              <a:solidFill>
                <a:schemeClr val="tx1">
                  <a:lumMod val="50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14" name="TextBox 49">
            <a:extLst>
              <a:ext uri="{FF2B5EF4-FFF2-40B4-BE49-F238E27FC236}">
                <a16:creationId xmlns:a16="http://schemas.microsoft.com/office/drawing/2014/main" id="{5B282F8F-3B61-4293-A8BC-88765E18A9BE}"/>
              </a:ext>
            </a:extLst>
          </p:cNvPr>
          <p:cNvSpPr txBox="1"/>
          <p:nvPr/>
        </p:nvSpPr>
        <p:spPr>
          <a:xfrm>
            <a:off x="7598466" y="879794"/>
            <a:ext cx="1425524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900" b="1" dirty="0"/>
              <a:t>RINNOVABILI</a:t>
            </a:r>
          </a:p>
        </p:txBody>
      </p:sp>
      <p:sp>
        <p:nvSpPr>
          <p:cNvPr id="15" name="Rectangle 50">
            <a:extLst>
              <a:ext uri="{FF2B5EF4-FFF2-40B4-BE49-F238E27FC236}">
                <a16:creationId xmlns:a16="http://schemas.microsoft.com/office/drawing/2014/main" id="{E6E808E4-831C-4D2B-8FC1-A5044303607A}"/>
              </a:ext>
            </a:extLst>
          </p:cNvPr>
          <p:cNvSpPr/>
          <p:nvPr/>
        </p:nvSpPr>
        <p:spPr>
          <a:xfrm>
            <a:off x="7620365" y="1535250"/>
            <a:ext cx="1403625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Osservatorio Internazionale sull’Industria e la Finanza delle Rinnovabili</a:t>
            </a:r>
            <a:endParaRPr lang="en-US" sz="1050" b="1" dirty="0">
              <a:solidFill>
                <a:schemeClr val="tx1">
                  <a:lumMod val="50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id="{C2D865B6-BF86-470C-B66D-E6D6BA3D6515}"/>
              </a:ext>
            </a:extLst>
          </p:cNvPr>
          <p:cNvSpPr/>
          <p:nvPr/>
        </p:nvSpPr>
        <p:spPr>
          <a:xfrm>
            <a:off x="4091524" y="2957985"/>
            <a:ext cx="1425524" cy="2049521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id="{38B0E038-A495-468A-B2C4-FC8E41E6B755}"/>
              </a:ext>
            </a:extLst>
          </p:cNvPr>
          <p:cNvSpPr/>
          <p:nvPr/>
        </p:nvSpPr>
        <p:spPr>
          <a:xfrm>
            <a:off x="5813672" y="2937938"/>
            <a:ext cx="1425524" cy="2049521"/>
          </a:xfrm>
          <a:prstGeom prst="rect">
            <a:avLst/>
          </a:prstGeom>
          <a:noFill/>
          <a:ln w="254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" name="TextBox 45">
            <a:extLst>
              <a:ext uri="{FF2B5EF4-FFF2-40B4-BE49-F238E27FC236}">
                <a16:creationId xmlns:a16="http://schemas.microsoft.com/office/drawing/2014/main" id="{886CBDB8-2B61-4617-928C-B2A62011B954}"/>
              </a:ext>
            </a:extLst>
          </p:cNvPr>
          <p:cNvSpPr txBox="1"/>
          <p:nvPr/>
        </p:nvSpPr>
        <p:spPr>
          <a:xfrm>
            <a:off x="5813673" y="3460803"/>
            <a:ext cx="1425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ACQUA</a:t>
            </a: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id="{9FA0F67C-12F2-4D92-8D70-A050BA765D76}"/>
              </a:ext>
            </a:extLst>
          </p:cNvPr>
          <p:cNvSpPr/>
          <p:nvPr/>
        </p:nvSpPr>
        <p:spPr>
          <a:xfrm>
            <a:off x="5812318" y="4097793"/>
            <a:ext cx="141689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Osservatorio sulla Sostenibilità del Sistema Idrico</a:t>
            </a:r>
            <a:endParaRPr lang="en-US" sz="1050" b="1" dirty="0">
              <a:solidFill>
                <a:schemeClr val="tx1">
                  <a:lumMod val="50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20" name="TextBox 47">
            <a:extLst>
              <a:ext uri="{FF2B5EF4-FFF2-40B4-BE49-F238E27FC236}">
                <a16:creationId xmlns:a16="http://schemas.microsoft.com/office/drawing/2014/main" id="{849C490B-AC28-4E99-8BDC-1253430C5493}"/>
              </a:ext>
            </a:extLst>
          </p:cNvPr>
          <p:cNvSpPr txBox="1"/>
          <p:nvPr/>
        </p:nvSpPr>
        <p:spPr>
          <a:xfrm>
            <a:off x="4105332" y="3392514"/>
            <a:ext cx="141307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t-IT" sz="900" b="1" dirty="0"/>
              <a:t>EFFICIENZA</a:t>
            </a:r>
            <a:br>
              <a:rPr lang="it-IT" sz="900" b="1" dirty="0"/>
            </a:br>
            <a:r>
              <a:rPr lang="it-IT" sz="900" b="1" dirty="0"/>
              <a:t>ENERGETICA</a:t>
            </a:r>
          </a:p>
        </p:txBody>
      </p:sp>
      <p:sp>
        <p:nvSpPr>
          <p:cNvPr id="21" name="Rectangle 48">
            <a:extLst>
              <a:ext uri="{FF2B5EF4-FFF2-40B4-BE49-F238E27FC236}">
                <a16:creationId xmlns:a16="http://schemas.microsoft.com/office/drawing/2014/main" id="{9750DE9D-D21D-4EAC-B455-4027270C53A6}"/>
              </a:ext>
            </a:extLst>
          </p:cNvPr>
          <p:cNvSpPr/>
          <p:nvPr/>
        </p:nvSpPr>
        <p:spPr>
          <a:xfrm>
            <a:off x="4090170" y="4110295"/>
            <a:ext cx="1399618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Centro Studi per l’Economia e il Management dell’Efficienza Energetica</a:t>
            </a:r>
            <a:endParaRPr lang="en-US" sz="1050" b="1" dirty="0">
              <a:solidFill>
                <a:schemeClr val="tx1">
                  <a:lumMod val="50000"/>
                </a:schemeClr>
              </a:solidFill>
              <a:latin typeface="Signika Negative" pitchFamily="2" charset="0"/>
            </a:endParaRP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4D5F137-5004-45D6-B9F8-1BC1F4BA092E}"/>
              </a:ext>
            </a:extLst>
          </p:cNvPr>
          <p:cNvGrpSpPr/>
          <p:nvPr/>
        </p:nvGrpSpPr>
        <p:grpSpPr>
          <a:xfrm>
            <a:off x="6244431" y="131789"/>
            <a:ext cx="599843" cy="596768"/>
            <a:chOff x="3330239" y="2124269"/>
            <a:chExt cx="799791" cy="795690"/>
          </a:xfrm>
        </p:grpSpPr>
        <p:grpSp>
          <p:nvGrpSpPr>
            <p:cNvPr id="23" name="Group 54">
              <a:extLst>
                <a:ext uri="{FF2B5EF4-FFF2-40B4-BE49-F238E27FC236}">
                  <a16:creationId xmlns:a16="http://schemas.microsoft.com/office/drawing/2014/main" id="{E4C0DD37-B770-43E3-B1D7-E51089F172C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0239" y="2124269"/>
              <a:ext cx="799791" cy="795690"/>
              <a:chOff x="4185127" y="1467824"/>
              <a:chExt cx="799791" cy="795690"/>
            </a:xfrm>
          </p:grpSpPr>
          <p:sp>
            <p:nvSpPr>
              <p:cNvPr id="25" name="Rectangle 5">
                <a:extLst>
                  <a:ext uri="{FF2B5EF4-FFF2-40B4-BE49-F238E27FC236}">
                    <a16:creationId xmlns:a16="http://schemas.microsoft.com/office/drawing/2014/main" id="{27FC2E87-8507-406F-8F66-B897FEEED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187178" y="1465773"/>
                <a:ext cx="795690" cy="79979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09B11853-08A4-4DB9-963D-38E7E7AE7D80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4187178" y="1465773"/>
                <a:ext cx="795690" cy="799791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93E35472-B0C4-4713-893C-2EA97419C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8336" y="2378750"/>
              <a:ext cx="723597" cy="284684"/>
            </a:xfrm>
            <a:prstGeom prst="rect">
              <a:avLst/>
            </a:prstGeom>
          </p:spPr>
        </p:pic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EC4594CB-ADAB-4D06-9606-640595FD3335}"/>
              </a:ext>
            </a:extLst>
          </p:cNvPr>
          <p:cNvGrpSpPr/>
          <p:nvPr/>
        </p:nvGrpSpPr>
        <p:grpSpPr>
          <a:xfrm>
            <a:off x="8011306" y="131023"/>
            <a:ext cx="599843" cy="596768"/>
            <a:chOff x="5686073" y="2123248"/>
            <a:chExt cx="799791" cy="79569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28" name="Group 57">
              <a:extLst>
                <a:ext uri="{FF2B5EF4-FFF2-40B4-BE49-F238E27FC236}">
                  <a16:creationId xmlns:a16="http://schemas.microsoft.com/office/drawing/2014/main" id="{77C25FF7-E619-4D22-9681-1B5F278565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86073" y="2123248"/>
              <a:ext cx="799791" cy="795690"/>
              <a:chOff x="7019950" y="1467824"/>
              <a:chExt cx="799791" cy="795690"/>
            </a:xfrm>
            <a:grpFill/>
          </p:grpSpPr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85EF0F27-15AF-400B-A324-897863C51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7022001" y="1465773"/>
                <a:ext cx="795690" cy="79979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FF72C435-B4AA-40BD-9B05-57E6F7F7A8A6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7022001" y="1465773"/>
                <a:ext cx="795690" cy="799791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pic>
          <p:nvPicPr>
            <p:cNvPr id="29" name="Immagine 28">
              <a:extLst>
                <a:ext uri="{FF2B5EF4-FFF2-40B4-BE49-F238E27FC236}">
                  <a16:creationId xmlns:a16="http://schemas.microsoft.com/office/drawing/2014/main" id="{72915EB4-0DF6-440C-80C1-2F178D71F1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0218" y="2256160"/>
              <a:ext cx="571500" cy="571500"/>
            </a:xfrm>
            <a:prstGeom prst="rect">
              <a:avLst/>
            </a:prstGeom>
            <a:noFill/>
          </p:spPr>
        </p:pic>
      </p:grpSp>
      <p:pic>
        <p:nvPicPr>
          <p:cNvPr id="32" name="Immagine 31">
            <a:extLst>
              <a:ext uri="{FF2B5EF4-FFF2-40B4-BE49-F238E27FC236}">
                <a16:creationId xmlns:a16="http://schemas.microsoft.com/office/drawing/2014/main" id="{23ADB3CF-905E-4D4A-8EE1-9BE1D66853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6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19" y="1050593"/>
            <a:ext cx="846767" cy="568226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BD194A06-B906-4ED2-A17B-BCA5276695B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09" y="1109130"/>
            <a:ext cx="470823" cy="312281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9A9C65DF-810F-49F8-97D5-1E0E86D527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62" y="1091509"/>
            <a:ext cx="832986" cy="460445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396C801B-CB3E-4ECE-A667-85DB34B550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387" y="3737858"/>
            <a:ext cx="1097679" cy="381992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2EEBAE4D-EDD0-407F-AB93-4280AE99717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457" y="3750696"/>
            <a:ext cx="1177637" cy="356653"/>
          </a:xfrm>
          <a:prstGeom prst="rect">
            <a:avLst/>
          </a:prstGeom>
        </p:spPr>
      </p:pic>
      <p:grpSp>
        <p:nvGrpSpPr>
          <p:cNvPr id="39" name="Gruppo 38">
            <a:extLst>
              <a:ext uri="{FF2B5EF4-FFF2-40B4-BE49-F238E27FC236}">
                <a16:creationId xmlns:a16="http://schemas.microsoft.com/office/drawing/2014/main" id="{E59DFBB0-1000-4A4D-9237-370AFA44A854}"/>
              </a:ext>
            </a:extLst>
          </p:cNvPr>
          <p:cNvGrpSpPr/>
          <p:nvPr/>
        </p:nvGrpSpPr>
        <p:grpSpPr>
          <a:xfrm>
            <a:off x="6236338" y="2640444"/>
            <a:ext cx="596768" cy="593708"/>
            <a:chOff x="10419738" y="2126309"/>
            <a:chExt cx="795690" cy="791610"/>
          </a:xfrm>
          <a:solidFill>
            <a:schemeClr val="accent2">
              <a:lumMod val="40000"/>
              <a:lumOff val="60000"/>
            </a:schemeClr>
          </a:solidFill>
        </p:grpSpPr>
        <p:grpSp>
          <p:nvGrpSpPr>
            <p:cNvPr id="40" name="Group 51">
              <a:extLst>
                <a:ext uri="{FF2B5EF4-FFF2-40B4-BE49-F238E27FC236}">
                  <a16:creationId xmlns:a16="http://schemas.microsoft.com/office/drawing/2014/main" id="{341D1F36-0EB6-4712-8397-88B084CFEBB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19738" y="2126309"/>
              <a:ext cx="795690" cy="791610"/>
              <a:chOff x="1350303" y="1467824"/>
              <a:chExt cx="799791" cy="795690"/>
            </a:xfrm>
            <a:grpFill/>
          </p:grpSpPr>
          <p:sp>
            <p:nvSpPr>
              <p:cNvPr id="42" name="Rectangle 5">
                <a:extLst>
                  <a:ext uri="{FF2B5EF4-FFF2-40B4-BE49-F238E27FC236}">
                    <a16:creationId xmlns:a16="http://schemas.microsoft.com/office/drawing/2014/main" id="{30019781-4877-44DD-96EE-7F70526F0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352354" y="1465773"/>
                <a:ext cx="795690" cy="79979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2B36CAAB-EC75-422F-AC80-A56651F5C240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1352354" y="1465773"/>
                <a:ext cx="795690" cy="799791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pic>
          <p:nvPicPr>
            <p:cNvPr id="41" name="Immagine 40">
              <a:extLst>
                <a:ext uri="{FF2B5EF4-FFF2-40B4-BE49-F238E27FC236}">
                  <a16:creationId xmlns:a16="http://schemas.microsoft.com/office/drawing/2014/main" id="{9B668FB9-CB9C-4D02-B5B2-062A88BB2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130" y="2194195"/>
              <a:ext cx="394806" cy="611247"/>
            </a:xfrm>
            <a:prstGeom prst="rect">
              <a:avLst/>
            </a:prstGeom>
            <a:noFill/>
          </p:spPr>
        </p:pic>
      </p:grpSp>
      <p:grpSp>
        <p:nvGrpSpPr>
          <p:cNvPr id="44" name="Gruppo 43">
            <a:extLst>
              <a:ext uri="{FF2B5EF4-FFF2-40B4-BE49-F238E27FC236}">
                <a16:creationId xmlns:a16="http://schemas.microsoft.com/office/drawing/2014/main" id="{47F130C0-5F1B-4DEE-AEA3-162D924F1BAE}"/>
              </a:ext>
            </a:extLst>
          </p:cNvPr>
          <p:cNvGrpSpPr/>
          <p:nvPr/>
        </p:nvGrpSpPr>
        <p:grpSpPr>
          <a:xfrm>
            <a:off x="4511293" y="2658961"/>
            <a:ext cx="599843" cy="596768"/>
            <a:chOff x="8019799" y="2134329"/>
            <a:chExt cx="799791" cy="795690"/>
          </a:xfrm>
        </p:grpSpPr>
        <p:grpSp>
          <p:nvGrpSpPr>
            <p:cNvPr id="45" name="Group 54">
              <a:extLst>
                <a:ext uri="{FF2B5EF4-FFF2-40B4-BE49-F238E27FC236}">
                  <a16:creationId xmlns:a16="http://schemas.microsoft.com/office/drawing/2014/main" id="{DFBCB026-A0CE-4B28-A848-A7DC0F3CDA2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19799" y="2134329"/>
              <a:ext cx="799791" cy="795690"/>
              <a:chOff x="4185127" y="1467824"/>
              <a:chExt cx="799791" cy="795690"/>
            </a:xfrm>
          </p:grpSpPr>
          <p:sp>
            <p:nvSpPr>
              <p:cNvPr id="47" name="Rectangle 5">
                <a:extLst>
                  <a:ext uri="{FF2B5EF4-FFF2-40B4-BE49-F238E27FC236}">
                    <a16:creationId xmlns:a16="http://schemas.microsoft.com/office/drawing/2014/main" id="{89A8696E-18D1-4721-A286-EB41565106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4187178" y="1465773"/>
                <a:ext cx="795690" cy="799791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492E37BB-265E-4440-87BC-A7CF3F634067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4187178" y="1465773"/>
                <a:ext cx="795690" cy="799791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5">
                  <a:alpha val="2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pic>
          <p:nvPicPr>
            <p:cNvPr id="46" name="Immagine 45">
              <a:extLst>
                <a:ext uri="{FF2B5EF4-FFF2-40B4-BE49-F238E27FC236}">
                  <a16:creationId xmlns:a16="http://schemas.microsoft.com/office/drawing/2014/main" id="{5192740E-483F-4609-BB0D-CF8E1FDF4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868" y="2194195"/>
              <a:ext cx="341706" cy="612223"/>
            </a:xfrm>
            <a:prstGeom prst="rect">
              <a:avLst/>
            </a:prstGeom>
          </p:spPr>
        </p:pic>
      </p:grp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DFBC467D-11C9-4D26-8892-17357985450C}"/>
              </a:ext>
            </a:extLst>
          </p:cNvPr>
          <p:cNvGrpSpPr/>
          <p:nvPr/>
        </p:nvGrpSpPr>
        <p:grpSpPr>
          <a:xfrm>
            <a:off x="4513940" y="133319"/>
            <a:ext cx="596768" cy="593708"/>
            <a:chOff x="1022919" y="2126309"/>
            <a:chExt cx="795690" cy="791610"/>
          </a:xfrm>
        </p:grpSpPr>
        <p:grpSp>
          <p:nvGrpSpPr>
            <p:cNvPr id="50" name="Group 51">
              <a:extLst>
                <a:ext uri="{FF2B5EF4-FFF2-40B4-BE49-F238E27FC236}">
                  <a16:creationId xmlns:a16="http://schemas.microsoft.com/office/drawing/2014/main" id="{2F9D0CA2-475B-44CC-BB6D-409E9C592A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22919" y="2126309"/>
              <a:ext cx="795690" cy="791610"/>
              <a:chOff x="1350303" y="1467824"/>
              <a:chExt cx="799791" cy="795690"/>
            </a:xfrm>
          </p:grpSpPr>
          <p:sp>
            <p:nvSpPr>
              <p:cNvPr id="52" name="Rectangle 5">
                <a:extLst>
                  <a:ext uri="{FF2B5EF4-FFF2-40B4-BE49-F238E27FC236}">
                    <a16:creationId xmlns:a16="http://schemas.microsoft.com/office/drawing/2014/main" id="{A4A899DB-8991-4E41-938F-94380D0FE6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352354" y="1465773"/>
                <a:ext cx="795690" cy="79979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53" name="Freeform 6">
                <a:extLst>
                  <a:ext uri="{FF2B5EF4-FFF2-40B4-BE49-F238E27FC236}">
                    <a16:creationId xmlns:a16="http://schemas.microsoft.com/office/drawing/2014/main" id="{B2519539-B0DC-4DC8-97CA-55D0A3BE7A5F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1352354" y="1465773"/>
                <a:ext cx="795690" cy="799791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  <a:alpha val="2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51" name="Freeform 238">
              <a:extLst>
                <a:ext uri="{FF2B5EF4-FFF2-40B4-BE49-F238E27FC236}">
                  <a16:creationId xmlns:a16="http://schemas.microsoft.com/office/drawing/2014/main" id="{679E722F-A060-444E-AB91-28BB1EBFD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8064" y="2378750"/>
              <a:ext cx="466858" cy="340602"/>
            </a:xfrm>
            <a:custGeom>
              <a:avLst/>
              <a:gdLst>
                <a:gd name="T0" fmla="*/ 60 w 71"/>
                <a:gd name="T1" fmla="*/ 1 h 50"/>
                <a:gd name="T2" fmla="*/ 53 w 71"/>
                <a:gd name="T3" fmla="*/ 4 h 50"/>
                <a:gd name="T4" fmla="*/ 40 w 71"/>
                <a:gd name="T5" fmla="*/ 1 h 50"/>
                <a:gd name="T6" fmla="*/ 29 w 71"/>
                <a:gd name="T7" fmla="*/ 2 h 50"/>
                <a:gd name="T8" fmla="*/ 22 w 71"/>
                <a:gd name="T9" fmla="*/ 4 h 50"/>
                <a:gd name="T10" fmla="*/ 11 w 71"/>
                <a:gd name="T11" fmla="*/ 2 h 50"/>
                <a:gd name="T12" fmla="*/ 0 w 71"/>
                <a:gd name="T13" fmla="*/ 21 h 50"/>
                <a:gd name="T14" fmla="*/ 6 w 71"/>
                <a:gd name="T15" fmla="*/ 25 h 50"/>
                <a:gd name="T16" fmla="*/ 12 w 71"/>
                <a:gd name="T17" fmla="*/ 32 h 50"/>
                <a:gd name="T18" fmla="*/ 16 w 71"/>
                <a:gd name="T19" fmla="*/ 37 h 50"/>
                <a:gd name="T20" fmla="*/ 17 w 71"/>
                <a:gd name="T21" fmla="*/ 42 h 50"/>
                <a:gd name="T22" fmla="*/ 21 w 71"/>
                <a:gd name="T23" fmla="*/ 43 h 50"/>
                <a:gd name="T24" fmla="*/ 22 w 71"/>
                <a:gd name="T25" fmla="*/ 46 h 50"/>
                <a:gd name="T26" fmla="*/ 27 w 71"/>
                <a:gd name="T27" fmla="*/ 46 h 50"/>
                <a:gd name="T28" fmla="*/ 31 w 71"/>
                <a:gd name="T29" fmla="*/ 50 h 50"/>
                <a:gd name="T30" fmla="*/ 36 w 71"/>
                <a:gd name="T31" fmla="*/ 46 h 50"/>
                <a:gd name="T32" fmla="*/ 40 w 71"/>
                <a:gd name="T33" fmla="*/ 49 h 50"/>
                <a:gd name="T34" fmla="*/ 44 w 71"/>
                <a:gd name="T35" fmla="*/ 45 h 50"/>
                <a:gd name="T36" fmla="*/ 49 w 71"/>
                <a:gd name="T37" fmla="*/ 45 h 50"/>
                <a:gd name="T38" fmla="*/ 52 w 71"/>
                <a:gd name="T39" fmla="*/ 42 h 50"/>
                <a:gd name="T40" fmla="*/ 55 w 71"/>
                <a:gd name="T41" fmla="*/ 36 h 50"/>
                <a:gd name="T42" fmla="*/ 59 w 71"/>
                <a:gd name="T43" fmla="*/ 30 h 50"/>
                <a:gd name="T44" fmla="*/ 66 w 71"/>
                <a:gd name="T45" fmla="*/ 24 h 50"/>
                <a:gd name="T46" fmla="*/ 71 w 71"/>
                <a:gd name="T47" fmla="*/ 21 h 50"/>
                <a:gd name="T48" fmla="*/ 17 w 71"/>
                <a:gd name="T49" fmla="*/ 35 h 50"/>
                <a:gd name="T50" fmla="*/ 15 w 71"/>
                <a:gd name="T51" fmla="*/ 35 h 50"/>
                <a:gd name="T52" fmla="*/ 14 w 71"/>
                <a:gd name="T53" fmla="*/ 33 h 50"/>
                <a:gd name="T54" fmla="*/ 23 w 71"/>
                <a:gd name="T55" fmla="*/ 23 h 50"/>
                <a:gd name="T56" fmla="*/ 26 w 71"/>
                <a:gd name="T57" fmla="*/ 23 h 50"/>
                <a:gd name="T58" fmla="*/ 26 w 71"/>
                <a:gd name="T59" fmla="*/ 26 h 50"/>
                <a:gd name="T60" fmla="*/ 17 w 71"/>
                <a:gd name="T61" fmla="*/ 35 h 50"/>
                <a:gd name="T62" fmla="*/ 18 w 71"/>
                <a:gd name="T63" fmla="*/ 40 h 50"/>
                <a:gd name="T64" fmla="*/ 18 w 71"/>
                <a:gd name="T65" fmla="*/ 37 h 50"/>
                <a:gd name="T66" fmla="*/ 27 w 71"/>
                <a:gd name="T67" fmla="*/ 29 h 50"/>
                <a:gd name="T68" fmla="*/ 30 w 71"/>
                <a:gd name="T69" fmla="*/ 29 h 50"/>
                <a:gd name="T70" fmla="*/ 23 w 71"/>
                <a:gd name="T71" fmla="*/ 38 h 50"/>
                <a:gd name="T72" fmla="*/ 26 w 71"/>
                <a:gd name="T73" fmla="*/ 44 h 50"/>
                <a:gd name="T74" fmla="*/ 23 w 71"/>
                <a:gd name="T75" fmla="*/ 43 h 50"/>
                <a:gd name="T76" fmla="*/ 28 w 71"/>
                <a:gd name="T77" fmla="*/ 37 h 50"/>
                <a:gd name="T78" fmla="*/ 33 w 71"/>
                <a:gd name="T79" fmla="*/ 32 h 50"/>
                <a:gd name="T80" fmla="*/ 35 w 71"/>
                <a:gd name="T81" fmla="*/ 34 h 50"/>
                <a:gd name="T82" fmla="*/ 30 w 71"/>
                <a:gd name="T83" fmla="*/ 40 h 50"/>
                <a:gd name="T84" fmla="*/ 41 w 71"/>
                <a:gd name="T85" fmla="*/ 39 h 50"/>
                <a:gd name="T86" fmla="*/ 33 w 71"/>
                <a:gd name="T87" fmla="*/ 47 h 50"/>
                <a:gd name="T88" fmla="*/ 29 w 71"/>
                <a:gd name="T89" fmla="*/ 46 h 50"/>
                <a:gd name="T90" fmla="*/ 32 w 71"/>
                <a:gd name="T91" fmla="*/ 42 h 50"/>
                <a:gd name="T92" fmla="*/ 40 w 71"/>
                <a:gd name="T93" fmla="*/ 35 h 50"/>
                <a:gd name="T94" fmla="*/ 42 w 71"/>
                <a:gd name="T95" fmla="*/ 37 h 50"/>
                <a:gd name="T96" fmla="*/ 65 w 71"/>
                <a:gd name="T97" fmla="*/ 21 h 50"/>
                <a:gd name="T98" fmla="*/ 57 w 71"/>
                <a:gd name="T99" fmla="*/ 28 h 50"/>
                <a:gd name="T100" fmla="*/ 47 w 71"/>
                <a:gd name="T101" fmla="*/ 19 h 50"/>
                <a:gd name="T102" fmla="*/ 42 w 71"/>
                <a:gd name="T103" fmla="*/ 15 h 50"/>
                <a:gd name="T104" fmla="*/ 41 w 71"/>
                <a:gd name="T105" fmla="*/ 13 h 50"/>
                <a:gd name="T106" fmla="*/ 39 w 71"/>
                <a:gd name="T107" fmla="*/ 14 h 50"/>
                <a:gd name="T108" fmla="*/ 31 w 71"/>
                <a:gd name="T109" fmla="*/ 19 h 50"/>
                <a:gd name="T110" fmla="*/ 26 w 71"/>
                <a:gd name="T111" fmla="*/ 16 h 50"/>
                <a:gd name="T112" fmla="*/ 27 w 71"/>
                <a:gd name="T113" fmla="*/ 15 h 50"/>
                <a:gd name="T114" fmla="*/ 41 w 71"/>
                <a:gd name="T115" fmla="*/ 4 h 50"/>
                <a:gd name="T116" fmla="*/ 53 w 71"/>
                <a:gd name="T117" fmla="*/ 7 h 50"/>
                <a:gd name="T118" fmla="*/ 67 w 71"/>
                <a:gd name="T119" fmla="*/ 2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1" h="50">
                  <a:moveTo>
                    <a:pt x="62" y="0"/>
                  </a:moveTo>
                  <a:cubicBezTo>
                    <a:pt x="60" y="1"/>
                    <a:pt x="60" y="1"/>
                    <a:pt x="60" y="1"/>
                  </a:cubicBezTo>
                  <a:cubicBezTo>
                    <a:pt x="59" y="2"/>
                    <a:pt x="56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49" y="3"/>
                    <a:pt x="46" y="2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40" y="1"/>
                    <a:pt x="38" y="2"/>
                    <a:pt x="36" y="4"/>
                  </a:cubicBezTo>
                  <a:cubicBezTo>
                    <a:pt x="34" y="3"/>
                    <a:pt x="31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6" y="2"/>
                    <a:pt x="24" y="3"/>
                    <a:pt x="22" y="4"/>
                  </a:cubicBezTo>
                  <a:cubicBezTo>
                    <a:pt x="20" y="4"/>
                    <a:pt x="19" y="5"/>
                    <a:pt x="18" y="5"/>
                  </a:cubicBezTo>
                  <a:cubicBezTo>
                    <a:pt x="17" y="5"/>
                    <a:pt x="14" y="3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2" y="22"/>
                    <a:pt x="5" y="24"/>
                    <a:pt x="6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9"/>
                    <a:pt x="12" y="32"/>
                  </a:cubicBezTo>
                  <a:cubicBezTo>
                    <a:pt x="12" y="33"/>
                    <a:pt x="12" y="35"/>
                    <a:pt x="13" y="36"/>
                  </a:cubicBezTo>
                  <a:cubicBezTo>
                    <a:pt x="14" y="37"/>
                    <a:pt x="15" y="37"/>
                    <a:pt x="16" y="37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6" y="40"/>
                    <a:pt x="16" y="41"/>
                    <a:pt x="17" y="42"/>
                  </a:cubicBezTo>
                  <a:cubicBezTo>
                    <a:pt x="18" y="42"/>
                    <a:pt x="19" y="43"/>
                    <a:pt x="20" y="43"/>
                  </a:cubicBezTo>
                  <a:cubicBezTo>
                    <a:pt x="20" y="43"/>
                    <a:pt x="20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4"/>
                    <a:pt x="21" y="45"/>
                    <a:pt x="22" y="46"/>
                  </a:cubicBezTo>
                  <a:cubicBezTo>
                    <a:pt x="23" y="47"/>
                    <a:pt x="24" y="47"/>
                    <a:pt x="25" y="47"/>
                  </a:cubicBezTo>
                  <a:cubicBezTo>
                    <a:pt x="26" y="47"/>
                    <a:pt x="27" y="47"/>
                    <a:pt x="27" y="46"/>
                  </a:cubicBezTo>
                  <a:cubicBezTo>
                    <a:pt x="27" y="47"/>
                    <a:pt x="28" y="48"/>
                    <a:pt x="28" y="49"/>
                  </a:cubicBezTo>
                  <a:cubicBezTo>
                    <a:pt x="29" y="49"/>
                    <a:pt x="30" y="50"/>
                    <a:pt x="31" y="50"/>
                  </a:cubicBezTo>
                  <a:cubicBezTo>
                    <a:pt x="32" y="50"/>
                    <a:pt x="33" y="49"/>
                    <a:pt x="34" y="49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38" y="48"/>
                    <a:pt x="39" y="49"/>
                    <a:pt x="40" y="49"/>
                  </a:cubicBezTo>
                  <a:cubicBezTo>
                    <a:pt x="41" y="49"/>
                    <a:pt x="42" y="48"/>
                    <a:pt x="43" y="48"/>
                  </a:cubicBezTo>
                  <a:cubicBezTo>
                    <a:pt x="44" y="47"/>
                    <a:pt x="44" y="46"/>
                    <a:pt x="44" y="45"/>
                  </a:cubicBezTo>
                  <a:cubicBezTo>
                    <a:pt x="45" y="46"/>
                    <a:pt x="46" y="46"/>
                    <a:pt x="46" y="46"/>
                  </a:cubicBezTo>
                  <a:cubicBezTo>
                    <a:pt x="48" y="46"/>
                    <a:pt x="49" y="46"/>
                    <a:pt x="49" y="45"/>
                  </a:cubicBezTo>
                  <a:cubicBezTo>
                    <a:pt x="50" y="44"/>
                    <a:pt x="51" y="43"/>
                    <a:pt x="50" y="42"/>
                  </a:cubicBezTo>
                  <a:cubicBezTo>
                    <a:pt x="51" y="42"/>
                    <a:pt x="51" y="42"/>
                    <a:pt x="52" y="42"/>
                  </a:cubicBezTo>
                  <a:cubicBezTo>
                    <a:pt x="53" y="42"/>
                    <a:pt x="54" y="42"/>
                    <a:pt x="55" y="41"/>
                  </a:cubicBezTo>
                  <a:cubicBezTo>
                    <a:pt x="56" y="40"/>
                    <a:pt x="56" y="38"/>
                    <a:pt x="55" y="36"/>
                  </a:cubicBezTo>
                  <a:cubicBezTo>
                    <a:pt x="56" y="36"/>
                    <a:pt x="57" y="36"/>
                    <a:pt x="58" y="35"/>
                  </a:cubicBezTo>
                  <a:cubicBezTo>
                    <a:pt x="59" y="34"/>
                    <a:pt x="60" y="32"/>
                    <a:pt x="59" y="30"/>
                  </a:cubicBezTo>
                  <a:cubicBezTo>
                    <a:pt x="60" y="29"/>
                    <a:pt x="61" y="28"/>
                    <a:pt x="62" y="28"/>
                  </a:cubicBezTo>
                  <a:cubicBezTo>
                    <a:pt x="63" y="26"/>
                    <a:pt x="65" y="24"/>
                    <a:pt x="66" y="24"/>
                  </a:cubicBezTo>
                  <a:cubicBezTo>
                    <a:pt x="67" y="23"/>
                    <a:pt x="69" y="22"/>
                    <a:pt x="70" y="22"/>
                  </a:cubicBezTo>
                  <a:cubicBezTo>
                    <a:pt x="71" y="21"/>
                    <a:pt x="71" y="21"/>
                    <a:pt x="71" y="21"/>
                  </a:cubicBezTo>
                  <a:lnTo>
                    <a:pt x="62" y="0"/>
                  </a:lnTo>
                  <a:close/>
                  <a:moveTo>
                    <a:pt x="17" y="35"/>
                  </a:move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5" y="35"/>
                    <a:pt x="15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3"/>
                    <a:pt x="14" y="32"/>
                    <a:pt x="15" y="3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4" y="23"/>
                    <a:pt x="24" y="23"/>
                  </a:cubicBezTo>
                  <a:cubicBezTo>
                    <a:pt x="25" y="23"/>
                    <a:pt x="26" y="23"/>
                    <a:pt x="26" y="23"/>
                  </a:cubicBezTo>
                  <a:cubicBezTo>
                    <a:pt x="26" y="24"/>
                    <a:pt x="26" y="24"/>
                    <a:pt x="26" y="25"/>
                  </a:cubicBezTo>
                  <a:cubicBezTo>
                    <a:pt x="26" y="25"/>
                    <a:pt x="26" y="26"/>
                    <a:pt x="26" y="26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7" y="35"/>
                    <a:pt x="17" y="35"/>
                    <a:pt x="17" y="35"/>
                  </a:cubicBezTo>
                  <a:close/>
                  <a:moveTo>
                    <a:pt x="21" y="40"/>
                  </a:moveTo>
                  <a:cubicBezTo>
                    <a:pt x="20" y="41"/>
                    <a:pt x="19" y="41"/>
                    <a:pt x="18" y="40"/>
                  </a:cubicBezTo>
                  <a:cubicBezTo>
                    <a:pt x="18" y="40"/>
                    <a:pt x="18" y="39"/>
                    <a:pt x="18" y="39"/>
                  </a:cubicBezTo>
                  <a:cubicBezTo>
                    <a:pt x="18" y="38"/>
                    <a:pt x="18" y="38"/>
                    <a:pt x="18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9"/>
                    <a:pt x="28" y="28"/>
                    <a:pt x="28" y="28"/>
                  </a:cubicBezTo>
                  <a:cubicBezTo>
                    <a:pt x="29" y="28"/>
                    <a:pt x="29" y="29"/>
                    <a:pt x="30" y="29"/>
                  </a:cubicBezTo>
                  <a:cubicBezTo>
                    <a:pt x="30" y="30"/>
                    <a:pt x="30" y="31"/>
                    <a:pt x="30" y="32"/>
                  </a:cubicBezTo>
                  <a:cubicBezTo>
                    <a:pt x="23" y="38"/>
                    <a:pt x="23" y="38"/>
                    <a:pt x="23" y="38"/>
                  </a:cubicBezTo>
                  <a:lnTo>
                    <a:pt x="21" y="40"/>
                  </a:lnTo>
                  <a:close/>
                  <a:moveTo>
                    <a:pt x="26" y="44"/>
                  </a:moveTo>
                  <a:cubicBezTo>
                    <a:pt x="26" y="45"/>
                    <a:pt x="24" y="45"/>
                    <a:pt x="23" y="44"/>
                  </a:cubicBezTo>
                  <a:cubicBezTo>
                    <a:pt x="23" y="44"/>
                    <a:pt x="23" y="43"/>
                    <a:pt x="23" y="43"/>
                  </a:cubicBezTo>
                  <a:cubicBezTo>
                    <a:pt x="23" y="42"/>
                    <a:pt x="23" y="42"/>
                    <a:pt x="23" y="41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3"/>
                    <a:pt x="33" y="32"/>
                    <a:pt x="33" y="32"/>
                  </a:cubicBezTo>
                  <a:cubicBezTo>
                    <a:pt x="34" y="32"/>
                    <a:pt x="34" y="33"/>
                    <a:pt x="35" y="33"/>
                  </a:cubicBezTo>
                  <a:cubicBezTo>
                    <a:pt x="35" y="33"/>
                    <a:pt x="35" y="34"/>
                    <a:pt x="35" y="34"/>
                  </a:cubicBezTo>
                  <a:cubicBezTo>
                    <a:pt x="35" y="35"/>
                    <a:pt x="35" y="36"/>
                    <a:pt x="35" y="36"/>
                  </a:cubicBezTo>
                  <a:cubicBezTo>
                    <a:pt x="30" y="40"/>
                    <a:pt x="30" y="40"/>
                    <a:pt x="30" y="40"/>
                  </a:cubicBezTo>
                  <a:lnTo>
                    <a:pt x="26" y="44"/>
                  </a:lnTo>
                  <a:close/>
                  <a:moveTo>
                    <a:pt x="41" y="39"/>
                  </a:moveTo>
                  <a:cubicBezTo>
                    <a:pt x="35" y="45"/>
                    <a:pt x="35" y="45"/>
                    <a:pt x="35" y="45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32" y="48"/>
                    <a:pt x="31" y="48"/>
                    <a:pt x="30" y="47"/>
                  </a:cubicBezTo>
                  <a:cubicBezTo>
                    <a:pt x="29" y="47"/>
                    <a:pt x="29" y="46"/>
                    <a:pt x="29" y="46"/>
                  </a:cubicBezTo>
                  <a:cubicBezTo>
                    <a:pt x="29" y="45"/>
                    <a:pt x="29" y="45"/>
                    <a:pt x="30" y="44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9" y="35"/>
                    <a:pt x="39" y="35"/>
                    <a:pt x="40" y="35"/>
                  </a:cubicBezTo>
                  <a:cubicBezTo>
                    <a:pt x="40" y="35"/>
                    <a:pt x="41" y="35"/>
                    <a:pt x="41" y="36"/>
                  </a:cubicBezTo>
                  <a:cubicBezTo>
                    <a:pt x="41" y="36"/>
                    <a:pt x="42" y="37"/>
                    <a:pt x="42" y="37"/>
                  </a:cubicBezTo>
                  <a:cubicBezTo>
                    <a:pt x="42" y="38"/>
                    <a:pt x="41" y="38"/>
                    <a:pt x="41" y="39"/>
                  </a:cubicBezTo>
                  <a:close/>
                  <a:moveTo>
                    <a:pt x="65" y="21"/>
                  </a:moveTo>
                  <a:cubicBezTo>
                    <a:pt x="63" y="22"/>
                    <a:pt x="61" y="24"/>
                    <a:pt x="60" y="26"/>
                  </a:cubicBezTo>
                  <a:cubicBezTo>
                    <a:pt x="59" y="26"/>
                    <a:pt x="58" y="27"/>
                    <a:pt x="57" y="28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20"/>
                    <a:pt x="48" y="19"/>
                    <a:pt x="47" y="19"/>
                  </a:cubicBezTo>
                  <a:cubicBezTo>
                    <a:pt x="47" y="19"/>
                    <a:pt x="46" y="19"/>
                    <a:pt x="44" y="18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7" y="15"/>
                    <a:pt x="35" y="17"/>
                    <a:pt x="34" y="18"/>
                  </a:cubicBezTo>
                  <a:cubicBezTo>
                    <a:pt x="33" y="18"/>
                    <a:pt x="32" y="19"/>
                    <a:pt x="31" y="19"/>
                  </a:cubicBezTo>
                  <a:cubicBezTo>
                    <a:pt x="30" y="19"/>
                    <a:pt x="29" y="19"/>
                    <a:pt x="28" y="18"/>
                  </a:cubicBezTo>
                  <a:cubicBezTo>
                    <a:pt x="27" y="18"/>
                    <a:pt x="27" y="17"/>
                    <a:pt x="26" y="16"/>
                  </a:cubicBezTo>
                  <a:cubicBezTo>
                    <a:pt x="26" y="16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9" y="13"/>
                    <a:pt x="33" y="10"/>
                    <a:pt x="37" y="7"/>
                  </a:cubicBezTo>
                  <a:cubicBezTo>
                    <a:pt x="38" y="5"/>
                    <a:pt x="40" y="4"/>
                    <a:pt x="41" y="4"/>
                  </a:cubicBezTo>
                  <a:cubicBezTo>
                    <a:pt x="41" y="4"/>
                    <a:pt x="44" y="5"/>
                    <a:pt x="45" y="5"/>
                  </a:cubicBezTo>
                  <a:cubicBezTo>
                    <a:pt x="49" y="7"/>
                    <a:pt x="52" y="7"/>
                    <a:pt x="53" y="7"/>
                  </a:cubicBezTo>
                  <a:cubicBezTo>
                    <a:pt x="56" y="7"/>
                    <a:pt x="59" y="6"/>
                    <a:pt x="60" y="5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6" y="20"/>
                    <a:pt x="65" y="21"/>
                    <a:pt x="65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/>
            </a:p>
          </p:txBody>
        </p:sp>
      </p:grpSp>
      <p:pic>
        <p:nvPicPr>
          <p:cNvPr id="54" name="Immagine 53">
            <a:extLst>
              <a:ext uri="{FF2B5EF4-FFF2-40B4-BE49-F238E27FC236}">
                <a16:creationId xmlns:a16="http://schemas.microsoft.com/office/drawing/2014/main" id="{439BB802-F977-4E34-A8C9-4A2086A12AE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023" y="1800758"/>
            <a:ext cx="530195" cy="347745"/>
          </a:xfrm>
          <a:prstGeom prst="rect">
            <a:avLst/>
          </a:prstGeom>
        </p:spPr>
      </p:pic>
      <p:sp>
        <p:nvSpPr>
          <p:cNvPr id="55" name="Rectangle 48">
            <a:extLst>
              <a:ext uri="{FF2B5EF4-FFF2-40B4-BE49-F238E27FC236}">
                <a16:creationId xmlns:a16="http://schemas.microsoft.com/office/drawing/2014/main" id="{2754D94D-B139-45E4-9F79-6681D8EC7715}"/>
              </a:ext>
            </a:extLst>
          </p:cNvPr>
          <p:cNvSpPr/>
          <p:nvPr/>
        </p:nvSpPr>
        <p:spPr>
          <a:xfrm>
            <a:off x="6371987" y="1748306"/>
            <a:ext cx="94407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 err="1">
                <a:solidFill>
                  <a:schemeClr val="tx1">
                    <a:lumMod val="50000"/>
                  </a:schemeClr>
                </a:solidFill>
              </a:rPr>
              <a:t>Quality</a:t>
            </a:r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 Project Lab</a:t>
            </a:r>
            <a:endParaRPr lang="en-US" sz="1050" b="1" dirty="0">
              <a:solidFill>
                <a:schemeClr val="tx1">
                  <a:lumMod val="50000"/>
                </a:schemeClr>
              </a:solidFill>
              <a:latin typeface="Signika Negative" pitchFamily="2" charset="0"/>
            </a:endParaRPr>
          </a:p>
        </p:txBody>
      </p:sp>
      <p:sp>
        <p:nvSpPr>
          <p:cNvPr id="58" name="Rectangle 44">
            <a:extLst>
              <a:ext uri="{FF2B5EF4-FFF2-40B4-BE49-F238E27FC236}">
                <a16:creationId xmlns:a16="http://schemas.microsoft.com/office/drawing/2014/main" id="{2EFD0C7B-50FD-4DD9-9985-97D307B1989B}"/>
              </a:ext>
            </a:extLst>
          </p:cNvPr>
          <p:cNvSpPr/>
          <p:nvPr/>
        </p:nvSpPr>
        <p:spPr>
          <a:xfrm>
            <a:off x="7598465" y="2910921"/>
            <a:ext cx="1425524" cy="2076537"/>
          </a:xfrm>
          <a:prstGeom prst="rect">
            <a:avLst/>
          </a:prstGeom>
          <a:noFill/>
          <a:ln w="254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9" name="TextBox 45">
            <a:extLst>
              <a:ext uri="{FF2B5EF4-FFF2-40B4-BE49-F238E27FC236}">
                <a16:creationId xmlns:a16="http://schemas.microsoft.com/office/drawing/2014/main" id="{F9E59B6E-AFDF-4344-A195-7423E46DEEC2}"/>
              </a:ext>
            </a:extLst>
          </p:cNvPr>
          <p:cNvSpPr txBox="1"/>
          <p:nvPr/>
        </p:nvSpPr>
        <p:spPr>
          <a:xfrm>
            <a:off x="7598466" y="3433786"/>
            <a:ext cx="1425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/>
              <a:t>RINNOVABILI, MOBILITÀ, </a:t>
            </a:r>
            <a:r>
              <a:rPr lang="it-IT" sz="900" b="1" dirty="0" err="1"/>
              <a:t>EFF</a:t>
            </a:r>
            <a:r>
              <a:rPr lang="it-IT" sz="900" b="1" dirty="0"/>
              <a:t>. ENERGETICA</a:t>
            </a:r>
          </a:p>
        </p:txBody>
      </p:sp>
      <p:sp>
        <p:nvSpPr>
          <p:cNvPr id="60" name="Rectangle 46">
            <a:extLst>
              <a:ext uri="{FF2B5EF4-FFF2-40B4-BE49-F238E27FC236}">
                <a16:creationId xmlns:a16="http://schemas.microsoft.com/office/drawing/2014/main" id="{84B392E3-6EB6-402F-9C78-622C31DA6A2C}"/>
              </a:ext>
            </a:extLst>
          </p:cNvPr>
          <p:cNvSpPr/>
          <p:nvPr/>
        </p:nvSpPr>
        <p:spPr>
          <a:xfrm>
            <a:off x="7597111" y="4195465"/>
            <a:ext cx="141689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050" dirty="0">
                <a:solidFill>
                  <a:schemeClr val="tx1">
                    <a:lumMod val="50000"/>
                  </a:schemeClr>
                </a:solidFill>
              </a:rPr>
              <a:t>Monitor</a:t>
            </a:r>
          </a:p>
          <a:p>
            <a:pPr algn="ctr"/>
            <a:r>
              <a:rPr lang="it-IT" sz="1050" b="1" dirty="0">
                <a:solidFill>
                  <a:schemeClr val="tx1">
                    <a:lumMod val="50000"/>
                  </a:schemeClr>
                </a:solidFill>
                <a:latin typeface="Signika Negative" pitchFamily="2" charset="0"/>
              </a:rPr>
              <a:t>Piano Energia e Clima</a:t>
            </a:r>
            <a:endParaRPr lang="en-US" sz="1050" b="1" dirty="0">
              <a:solidFill>
                <a:schemeClr val="tx1">
                  <a:lumMod val="50000"/>
                </a:schemeClr>
              </a:solidFill>
              <a:latin typeface="Signika Negative" pitchFamily="2" charset="0"/>
            </a:endParaRPr>
          </a:p>
        </p:txBody>
      </p:sp>
      <p:pic>
        <p:nvPicPr>
          <p:cNvPr id="61" name="Immagine 60">
            <a:extLst>
              <a:ext uri="{FF2B5EF4-FFF2-40B4-BE49-F238E27FC236}">
                <a16:creationId xmlns:a16="http://schemas.microsoft.com/office/drawing/2014/main" id="{1DF691CB-7547-4636-8292-42FB938122A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302" y="3889930"/>
            <a:ext cx="1165532" cy="356653"/>
          </a:xfrm>
          <a:prstGeom prst="rect">
            <a:avLst/>
          </a:prstGeom>
        </p:spPr>
      </p:pic>
      <p:grpSp>
        <p:nvGrpSpPr>
          <p:cNvPr id="62" name="Gruppo 61">
            <a:extLst>
              <a:ext uri="{FF2B5EF4-FFF2-40B4-BE49-F238E27FC236}">
                <a16:creationId xmlns:a16="http://schemas.microsoft.com/office/drawing/2014/main" id="{E845129A-9D69-4F72-B460-D61FB2E5DBBF}"/>
              </a:ext>
            </a:extLst>
          </p:cNvPr>
          <p:cNvGrpSpPr/>
          <p:nvPr/>
        </p:nvGrpSpPr>
        <p:grpSpPr>
          <a:xfrm>
            <a:off x="8021134" y="2613428"/>
            <a:ext cx="639465" cy="593709"/>
            <a:chOff x="10419739" y="2126309"/>
            <a:chExt cx="852619" cy="791611"/>
          </a:xfrm>
        </p:grpSpPr>
        <p:grpSp>
          <p:nvGrpSpPr>
            <p:cNvPr id="63" name="Group 51">
              <a:extLst>
                <a:ext uri="{FF2B5EF4-FFF2-40B4-BE49-F238E27FC236}">
                  <a16:creationId xmlns:a16="http://schemas.microsoft.com/office/drawing/2014/main" id="{8972C7D3-BBF4-4E1B-ABEB-6D98D010F6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19739" y="2126309"/>
              <a:ext cx="852619" cy="791611"/>
              <a:chOff x="1350303" y="1467824"/>
              <a:chExt cx="857013" cy="795691"/>
            </a:xfrm>
          </p:grpSpPr>
          <p:sp>
            <p:nvSpPr>
              <p:cNvPr id="65" name="Rectangle 5">
                <a:extLst>
                  <a:ext uri="{FF2B5EF4-FFF2-40B4-BE49-F238E27FC236}">
                    <a16:creationId xmlns:a16="http://schemas.microsoft.com/office/drawing/2014/main" id="{0BB034ED-3E36-470A-99E9-FE46177AD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700000">
                <a:off x="1409576" y="1465774"/>
                <a:ext cx="795690" cy="79979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66" name="Freeform 6">
                <a:extLst>
                  <a:ext uri="{FF2B5EF4-FFF2-40B4-BE49-F238E27FC236}">
                    <a16:creationId xmlns:a16="http://schemas.microsoft.com/office/drawing/2014/main" id="{198B6EBD-B5B2-4480-A22B-1B35DA9FD5F4}"/>
                  </a:ext>
                </a:extLst>
              </p:cNvPr>
              <p:cNvSpPr>
                <a:spLocks/>
              </p:cNvSpPr>
              <p:nvPr/>
            </p:nvSpPr>
            <p:spPr bwMode="auto">
              <a:xfrm rot="2700000">
                <a:off x="1352354" y="1465773"/>
                <a:ext cx="795690" cy="799791"/>
              </a:xfrm>
              <a:custGeom>
                <a:avLst/>
                <a:gdLst>
                  <a:gd name="T0" fmla="*/ 388 w 388"/>
                  <a:gd name="T1" fmla="*/ 390 h 390"/>
                  <a:gd name="T2" fmla="*/ 0 w 388"/>
                  <a:gd name="T3" fmla="*/ 0 h 390"/>
                  <a:gd name="T4" fmla="*/ 388 w 388"/>
                  <a:gd name="T5" fmla="*/ 0 h 390"/>
                  <a:gd name="T6" fmla="*/ 388 w 388"/>
                  <a:gd name="T7" fmla="*/ 39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8" h="390">
                    <a:moveTo>
                      <a:pt x="388" y="390"/>
                    </a:moveTo>
                    <a:lnTo>
                      <a:pt x="0" y="0"/>
                    </a:lnTo>
                    <a:lnTo>
                      <a:pt x="388" y="0"/>
                    </a:lnTo>
                    <a:lnTo>
                      <a:pt x="388" y="390"/>
                    </a:lnTo>
                    <a:close/>
                  </a:path>
                </a:pathLst>
              </a:custGeom>
              <a:solidFill>
                <a:schemeClr val="accent4">
                  <a:alpha val="2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pic>
          <p:nvPicPr>
            <p:cNvPr id="64" name="Immagine 63">
              <a:extLst>
                <a:ext uri="{FF2B5EF4-FFF2-40B4-BE49-F238E27FC236}">
                  <a16:creationId xmlns:a16="http://schemas.microsoft.com/office/drawing/2014/main" id="{121F0D6E-AE78-43CC-95E6-2C9C89AB9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9130" y="2258803"/>
              <a:ext cx="394806" cy="4820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49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7" grpId="0"/>
      <p:bldP spid="9" grpId="0"/>
      <p:bldP spid="33" grpId="0" build="p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/>
      <p:bldP spid="21" grpId="0"/>
      <p:bldP spid="55" grpId="0"/>
      <p:bldP spid="58" grpId="0" animBg="1"/>
      <p:bldP spid="59" grpId="0"/>
      <p:bldP spid="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3FC41A-DC20-4D97-8D81-8881F9B902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474338A-5116-4A97-9093-E1E2F2D368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FA0B1B9B-C3E1-49EA-93C8-C1FE37AB8F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it-IT" dirty="0"/>
              <a:t>Conclusioni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A296C810-02D3-403B-8404-A56A92963ED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0859525"/>
              </p:ext>
            </p:extLst>
          </p:nvPr>
        </p:nvGraphicFramePr>
        <p:xfrm>
          <a:off x="628650" y="720725"/>
          <a:ext cx="7886700" cy="3124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84129984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52211309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06993682"/>
                    </a:ext>
                  </a:extLst>
                </a:gridCol>
              </a:tblGrid>
              <a:tr h="475153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transizione energetica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Il digitale per l’energia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1" indent="0" algn="ctr"/>
                      <a:r>
                        <a:rPr lang="it-IT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Nuovi Business model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869244"/>
                  </a:ext>
                </a:extLst>
              </a:tr>
              <a:tr h="2649009"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buFont typeface="+mj-lt"/>
                        <a:buAutoNum type="arabicPeriod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Principali driver:</a:t>
                      </a:r>
                    </a:p>
                    <a:p>
                      <a:pPr marL="450850" lvl="1" indent="-342900" algn="l" defTabSz="685800" rtl="0" eaLnBrk="1" latinLnBrk="0" hangingPunct="1">
                        <a:buFont typeface="+mj-lt"/>
                        <a:buAutoNum type="alphaLcPeriod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Mutamenti di domanda</a:t>
                      </a:r>
                    </a:p>
                    <a:p>
                      <a:pPr marL="450850" lvl="1" indent="-342900" algn="l" defTabSz="685800" rtl="0" eaLnBrk="1" latinLnBrk="0" hangingPunct="1">
                        <a:buFont typeface="+mj-lt"/>
                        <a:buAutoNum type="alphaLcPeriod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Ingresso di nuovi player nel mercato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buFont typeface="+mj-lt"/>
                        <a:buAutoNum type="arabicPeriod" startAt="2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Caratteristiche salienti:</a:t>
                      </a:r>
                    </a:p>
                    <a:p>
                      <a:pPr marL="450850" lvl="1" indent="-342900" algn="l" defTabSz="685800" rtl="0" eaLnBrk="1" latinLnBrk="0" hangingPunct="1">
                        <a:buFont typeface="+mj-lt"/>
                        <a:buAutoNum type="alphaLcPeriod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 fattori abilitanti: costi e applicazioni delle tecnologie</a:t>
                      </a:r>
                    </a:p>
                    <a:p>
                      <a:pPr marL="450850" lvl="1" indent="-342900" algn="l" defTabSz="685800" rtl="0" eaLnBrk="1" latinLnBrk="0" hangingPunct="1">
                        <a:buFont typeface="+mj-lt"/>
                        <a:buAutoNum type="alphaLcPeriod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 digitale nella filiera dell’energia</a:t>
                      </a:r>
                    </a:p>
                    <a:p>
                      <a:pPr marL="450850" lvl="1" indent="-342900" algn="l" defTabSz="685800" rtl="0" eaLnBrk="1" latinLnBrk="0" hangingPunct="1">
                        <a:buFont typeface="+mj-lt"/>
                        <a:buAutoNum type="alphaLcPeriod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Impatti sui ritorni delle Utility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342900" indent="-342900" algn="l" defTabSz="685800" rtl="0" eaLnBrk="1" latinLnBrk="0" hangingPunct="1">
                        <a:buFont typeface="+mj-lt"/>
                        <a:buAutoNum type="arabicPeriod" startAt="3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Casi Studio:</a:t>
                      </a:r>
                    </a:p>
                    <a:p>
                      <a:pPr marL="450850" lvl="1" indent="-342900" algn="l" defTabSz="685800" rtl="0" eaLnBrk="1" latinLnBrk="0" hangingPunct="1">
                        <a:buFont typeface="+mj-lt"/>
                        <a:buAutoNum type="alphaLcPeriod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 – </a:t>
                      </a:r>
                      <a:r>
                        <a:rPr lang="it-IT" sz="13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Next</a:t>
                      </a: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3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kraftwerke</a:t>
                      </a:r>
                      <a:endParaRPr lang="it-IT" sz="13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0850" lvl="1" indent="-342900" algn="l" defTabSz="685800" rtl="0" eaLnBrk="1" latinLnBrk="0" hangingPunct="1">
                        <a:buFont typeface="+mj-lt"/>
                        <a:buAutoNum type="alphaLcPeriod"/>
                      </a:pPr>
                      <a:r>
                        <a:rPr lang="it-IT" dirty="0"/>
                        <a:t>IOT nel settore della generazione tradizionale – ABB</a:t>
                      </a:r>
                    </a:p>
                    <a:p>
                      <a:pPr marL="450850" lvl="1" indent="-342900" algn="l" defTabSz="685800" rtl="0" eaLnBrk="1" latinLnBrk="0" hangingPunct="1">
                        <a:buFont typeface="+mj-lt"/>
                        <a:buAutoNum type="alphaLcPeriod"/>
                      </a:pP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Ristrutturazioni innovative – Enel X e </a:t>
                      </a:r>
                      <a:r>
                        <a:rPr lang="it-IT" sz="13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Iren</a:t>
                      </a:r>
                      <a:r>
                        <a:rPr lang="it-IT" sz="13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Smart Solutions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91726029"/>
                  </a:ext>
                </a:extLst>
              </a:tr>
            </a:tbl>
          </a:graphicData>
        </a:graphic>
      </p:graphicFrame>
      <p:sp>
        <p:nvSpPr>
          <p:cNvPr id="2" name="Titolo 1">
            <a:extLst>
              <a:ext uri="{FF2B5EF4-FFF2-40B4-BE49-F238E27FC236}">
                <a16:creationId xmlns:a16="http://schemas.microsoft.com/office/drawing/2014/main" id="{9173C84E-F974-484D-988E-FD407C2B0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tre parti della presentazione</a:t>
            </a:r>
          </a:p>
        </p:txBody>
      </p:sp>
    </p:spTree>
    <p:extLst>
      <p:ext uri="{BB962C8B-B14F-4D97-AF65-F5344CB8AC3E}">
        <p14:creationId xmlns:p14="http://schemas.microsoft.com/office/powerpoint/2010/main" val="2121692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1991280-BA7C-4A01-AE00-52C87A15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La transizione energetica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1430643E-01F3-4CD7-9F36-A8BCCE649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E848613-AEA0-440C-986A-02D25800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C012BF0-3FBD-42AA-87A0-EFC388619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09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E5D8D4-AD64-418C-BB63-EBEA40343F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sz="9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6BAE846-540C-4085-8026-A0B4583F82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5EB6DECE-073E-4000-A45A-7C548D0CE5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it-IT" dirty="0"/>
              <a:t>Il settore energetico si sta trasformando in un mercato orizzontale e decentralizzato con attenzione particolare alla decarbonizzazione e sicurezza della fornitura</a:t>
            </a:r>
          </a:p>
        </p:txBody>
      </p:sp>
      <p:sp>
        <p:nvSpPr>
          <p:cNvPr id="9" name="Titolo 8">
            <a:extLst>
              <a:ext uri="{FF2B5EF4-FFF2-40B4-BE49-F238E27FC236}">
                <a16:creationId xmlns:a16="http://schemas.microsoft.com/office/drawing/2014/main" id="{BEF1DE4F-5837-433A-9E65-1E9D42630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37456"/>
            <a:ext cx="7886700" cy="389419"/>
          </a:xfrm>
        </p:spPr>
        <p:txBody>
          <a:bodyPr/>
          <a:lstStyle/>
          <a:p>
            <a:r>
              <a:rPr lang="it-IT" dirty="0"/>
              <a:t>I mutamenti della domanda di energia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8CC11B2-B06C-48FC-808C-F38AD4A07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5519"/>
            <a:ext cx="3028950" cy="315103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538C956-C8BB-47C4-9492-74BD500AD3FE}"/>
              </a:ext>
            </a:extLst>
          </p:cNvPr>
          <p:cNvSpPr txBox="1"/>
          <p:nvPr/>
        </p:nvSpPr>
        <p:spPr>
          <a:xfrm>
            <a:off x="4023360" y="635519"/>
            <a:ext cx="4491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Centrali più piccole (tipicamente FER combinate con generazione convenzionale)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Area locale di generazione e consegna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Breve distanza tra generatore e consumatore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Perdite di potenza minimizzate nella trasmissione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Previsione della domanda di energia più accurata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Appiattimento dei prezzi dell'energia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Minori emissioni</a:t>
            </a:r>
          </a:p>
        </p:txBody>
      </p:sp>
    </p:spTree>
    <p:extLst>
      <p:ext uri="{BB962C8B-B14F-4D97-AF65-F5344CB8AC3E}">
        <p14:creationId xmlns:p14="http://schemas.microsoft.com/office/powerpoint/2010/main" val="113972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A02836C-56A5-4584-994D-11D0E850D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0D0ECD7-788B-4A27-BA0E-E72E41F6D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F8D491-81C9-4FFF-9D38-A6C650F3ED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it-IT"/>
              <a:t>La transizione energetica ha aperto le porte a nuovi players che possono veicolare i propri servizi direttamente ai clienti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3911D979-927F-4E0C-B0F5-07A53CEF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nuovi player nel mercato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77CB608-D7DE-4FB6-9284-E0B8C996324A}"/>
              </a:ext>
            </a:extLst>
          </p:cNvPr>
          <p:cNvSpPr txBox="1"/>
          <p:nvPr/>
        </p:nvSpPr>
        <p:spPr>
          <a:xfrm>
            <a:off x="464116" y="663262"/>
            <a:ext cx="41764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Operatori tecnologici</a:t>
            </a:r>
            <a:br>
              <a:rPr lang="it-IT" sz="1600" dirty="0">
                <a:solidFill>
                  <a:schemeClr val="tx2"/>
                </a:solidFill>
              </a:rPr>
            </a:br>
            <a:r>
              <a:rPr lang="it-IT" sz="1200" i="1" dirty="0">
                <a:solidFill>
                  <a:schemeClr val="tx2"/>
                </a:solidFill>
              </a:rPr>
              <a:t>Siemens, GE, Tesla, ABB, Samsung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Piattaforme di condivisione dell’energia</a:t>
            </a:r>
            <a:br>
              <a:rPr lang="it-IT" sz="1600" b="1" dirty="0">
                <a:solidFill>
                  <a:schemeClr val="tx2"/>
                </a:solidFill>
              </a:rPr>
            </a:br>
            <a:r>
              <a:rPr lang="it-IT" sz="1200" i="1" dirty="0">
                <a:solidFill>
                  <a:schemeClr val="tx2"/>
                </a:solidFill>
              </a:rPr>
              <a:t>Open Utility, </a:t>
            </a:r>
            <a:r>
              <a:rPr lang="it-IT" sz="1200" i="1" dirty="0" err="1">
                <a:solidFill>
                  <a:schemeClr val="tx2"/>
                </a:solidFill>
              </a:rPr>
              <a:t>Vandebron</a:t>
            </a:r>
            <a:r>
              <a:rPr lang="it-IT" sz="1200" i="1" dirty="0">
                <a:solidFill>
                  <a:schemeClr val="tx2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Fornitori di oggetti connessi (IoT)</a:t>
            </a:r>
            <a:br>
              <a:rPr lang="it-IT" sz="1600" b="1" dirty="0">
                <a:solidFill>
                  <a:schemeClr val="tx2"/>
                </a:solidFill>
              </a:rPr>
            </a:br>
            <a:r>
              <a:rPr lang="it-IT" sz="1200" i="1" dirty="0" err="1">
                <a:solidFill>
                  <a:schemeClr val="tx2"/>
                </a:solidFill>
              </a:rPr>
              <a:t>Nest</a:t>
            </a:r>
            <a:r>
              <a:rPr lang="it-IT" sz="1200" i="1" dirty="0">
                <a:solidFill>
                  <a:schemeClr val="tx2"/>
                </a:solidFill>
              </a:rPr>
              <a:t>, </a:t>
            </a:r>
            <a:r>
              <a:rPr lang="it-IT" sz="1200" i="1" dirty="0" err="1">
                <a:solidFill>
                  <a:schemeClr val="tx2"/>
                </a:solidFill>
              </a:rPr>
              <a:t>Honeywell</a:t>
            </a:r>
            <a:endParaRPr lang="it-IT" sz="1200" i="1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Fornitori di System integration</a:t>
            </a:r>
            <a:br>
              <a:rPr lang="it-IT" sz="1600" b="1" dirty="0">
                <a:solidFill>
                  <a:schemeClr val="tx2"/>
                </a:solidFill>
              </a:rPr>
            </a:br>
            <a:r>
              <a:rPr lang="it-IT" sz="1200" i="1" dirty="0">
                <a:solidFill>
                  <a:schemeClr val="tx2"/>
                </a:solidFill>
              </a:rPr>
              <a:t>Accenture, </a:t>
            </a:r>
            <a:r>
              <a:rPr lang="it-IT" sz="1200" i="1" dirty="0" err="1">
                <a:solidFill>
                  <a:schemeClr val="tx2"/>
                </a:solidFill>
              </a:rPr>
              <a:t>Reply</a:t>
            </a:r>
            <a:r>
              <a:rPr lang="it-IT" sz="1200" i="1" dirty="0">
                <a:solidFill>
                  <a:schemeClr val="tx2"/>
                </a:solidFill>
              </a:rPr>
              <a:t>, Gartner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Software houses</a:t>
            </a:r>
            <a:br>
              <a:rPr lang="it-IT" sz="1600" b="1" dirty="0">
                <a:solidFill>
                  <a:schemeClr val="tx2"/>
                </a:solidFill>
              </a:rPr>
            </a:br>
            <a:r>
              <a:rPr lang="it-IT" sz="1200" i="1" dirty="0">
                <a:solidFill>
                  <a:schemeClr val="tx2"/>
                </a:solidFill>
              </a:rPr>
              <a:t>Oracle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Gruppi commerciali integrati</a:t>
            </a:r>
            <a:br>
              <a:rPr lang="it-IT" sz="1600" b="1" dirty="0">
                <a:solidFill>
                  <a:schemeClr val="tx2"/>
                </a:solidFill>
              </a:rPr>
            </a:br>
            <a:r>
              <a:rPr lang="it-IT" sz="1200" i="1" dirty="0">
                <a:solidFill>
                  <a:schemeClr val="tx2"/>
                </a:solidFill>
              </a:rPr>
              <a:t>Ikea, etc.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2"/>
                </a:solidFill>
              </a:rPr>
              <a:t>Giganti digitali</a:t>
            </a:r>
            <a:br>
              <a:rPr lang="it-IT" sz="1600" b="1" dirty="0">
                <a:solidFill>
                  <a:schemeClr val="tx2"/>
                </a:solidFill>
              </a:rPr>
            </a:br>
            <a:r>
              <a:rPr lang="it-IT" sz="1200" i="1" dirty="0">
                <a:solidFill>
                  <a:schemeClr val="tx2"/>
                </a:solidFill>
              </a:rPr>
              <a:t>Google, Amazon, </a:t>
            </a:r>
            <a:r>
              <a:rPr lang="it-IT" sz="1200" i="1" dirty="0" err="1">
                <a:solidFill>
                  <a:schemeClr val="tx2"/>
                </a:solidFill>
              </a:rPr>
              <a:t>etc</a:t>
            </a:r>
            <a:endParaRPr lang="it-IT" sz="1200" i="1" dirty="0">
              <a:solidFill>
                <a:schemeClr val="tx2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36C42243-6005-42DC-BAEB-0C33709CF10F}"/>
              </a:ext>
            </a:extLst>
          </p:cNvPr>
          <p:cNvGrpSpPr/>
          <p:nvPr/>
        </p:nvGrpSpPr>
        <p:grpSpPr>
          <a:xfrm>
            <a:off x="4805114" y="582302"/>
            <a:ext cx="4104456" cy="3137266"/>
            <a:chOff x="3231341" y="4111972"/>
            <a:chExt cx="6184555" cy="4854496"/>
          </a:xfrm>
        </p:grpSpPr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78B552D9-9B1B-45F7-959D-4AB075ED82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92703" y="4111972"/>
              <a:ext cx="5223193" cy="485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3E6341F8-A2CA-4C0C-A515-55D52D90CADE}"/>
                </a:ext>
              </a:extLst>
            </p:cNvPr>
            <p:cNvSpPr txBox="1"/>
            <p:nvPr/>
          </p:nvSpPr>
          <p:spPr>
            <a:xfrm>
              <a:off x="3231341" y="7045021"/>
              <a:ext cx="2270219" cy="1428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TRADITIONAL </a:t>
              </a:r>
            </a:p>
            <a:p>
              <a:pPr algn="ctr"/>
              <a:r>
                <a:rPr lang="it-IT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SECTOR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801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0E3324A-E234-4E5A-BD19-F7AE03A04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dirty="0"/>
              <a:t>Il digitale per l’energia</a:t>
            </a:r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9CA82840-D92F-4FD7-8042-1D1D9B179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AD99718-E818-44D5-8249-4B5AC0A5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D36FF0E-D5E8-49E5-BA26-8663EEB0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73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1DBEE22-E71E-4A09-BCDC-CB16BBAB7B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BITS&amp;ENERGY18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CB07CD-2727-4A88-953F-429A138383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3BEE33-CAA8-444B-BE3F-DE0ABF894A6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6FC732-C431-40CB-A6AC-67A9A7FFAA7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it-IT" dirty="0"/>
              <a:t>Il calo dei costi delle FER distribuite, dei sensori e della potenza di calcolo impone l’adozione di soluzioni digitali trasversali a tutta la filiera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E05EE4E9-A488-4809-9C9F-21A6C863F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fattori abilitanti: costi e applicazioni delle tecnologie</a:t>
            </a:r>
          </a:p>
        </p:txBody>
      </p: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D334AAAA-B842-4CCE-9F1F-A40C1E5B57A5}"/>
              </a:ext>
            </a:extLst>
          </p:cNvPr>
          <p:cNvGrpSpPr/>
          <p:nvPr/>
        </p:nvGrpSpPr>
        <p:grpSpPr>
          <a:xfrm>
            <a:off x="4564914" y="1103034"/>
            <a:ext cx="4579086" cy="2103619"/>
            <a:chOff x="4572000" y="1062491"/>
            <a:chExt cx="4343035" cy="1989320"/>
          </a:xfrm>
        </p:grpSpPr>
        <p:sp>
          <p:nvSpPr>
            <p:cNvPr id="47" name="Shape 36079">
              <a:extLst>
                <a:ext uri="{FF2B5EF4-FFF2-40B4-BE49-F238E27FC236}">
                  <a16:creationId xmlns:a16="http://schemas.microsoft.com/office/drawing/2014/main" id="{5A9D15E6-E2BF-448F-9B85-C02643FC18F6}"/>
                </a:ext>
              </a:extLst>
            </p:cNvPr>
            <p:cNvSpPr/>
            <p:nvPr/>
          </p:nvSpPr>
          <p:spPr>
            <a:xfrm>
              <a:off x="5029743" y="1098740"/>
              <a:ext cx="1619567" cy="334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400" dirty="0">
                  <a:solidFill>
                    <a:schemeClr val="tx2"/>
                  </a:solidFill>
                  <a:latin typeface="+mn-lt"/>
                </a:rPr>
                <a:t>Centralized </a:t>
              </a:r>
              <a:r>
                <a:rPr lang="it-IT" sz="1400" dirty="0">
                  <a:solidFill>
                    <a:schemeClr val="tx2"/>
                  </a:solidFill>
                  <a:latin typeface="+mn-lt"/>
                </a:rPr>
                <a:t>Generation</a:t>
              </a:r>
            </a:p>
          </p:txBody>
        </p:sp>
        <p:sp>
          <p:nvSpPr>
            <p:cNvPr id="48" name="Shape 36097">
              <a:extLst>
                <a:ext uri="{FF2B5EF4-FFF2-40B4-BE49-F238E27FC236}">
                  <a16:creationId xmlns:a16="http://schemas.microsoft.com/office/drawing/2014/main" id="{0098958D-0036-4838-B533-C393BED2C85C}"/>
                </a:ext>
              </a:extLst>
            </p:cNvPr>
            <p:cNvSpPr/>
            <p:nvPr/>
          </p:nvSpPr>
          <p:spPr>
            <a:xfrm>
              <a:off x="4572000" y="1079120"/>
              <a:ext cx="359108" cy="35435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schemeClr val="tx2"/>
                </a:solidFill>
              </a:endParaRPr>
            </a:p>
          </p:txBody>
        </p:sp>
        <p:sp>
          <p:nvSpPr>
            <p:cNvPr id="45" name="Shape 36082">
              <a:extLst>
                <a:ext uri="{FF2B5EF4-FFF2-40B4-BE49-F238E27FC236}">
                  <a16:creationId xmlns:a16="http://schemas.microsoft.com/office/drawing/2014/main" id="{D4CBAE81-5672-400A-BC3F-C503D098BFE2}"/>
                </a:ext>
              </a:extLst>
            </p:cNvPr>
            <p:cNvSpPr/>
            <p:nvPr/>
          </p:nvSpPr>
          <p:spPr>
            <a:xfrm>
              <a:off x="5029744" y="1481800"/>
              <a:ext cx="1619566" cy="334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it-IT" sz="1400" dirty="0">
                  <a:solidFill>
                    <a:schemeClr val="tx2"/>
                  </a:solidFill>
                  <a:latin typeface="+mn-lt"/>
                </a:rPr>
                <a:t>Distributed Generation</a:t>
              </a:r>
            </a:p>
          </p:txBody>
        </p:sp>
        <p:sp>
          <p:nvSpPr>
            <p:cNvPr id="46" name="Shape 36100">
              <a:extLst>
                <a:ext uri="{FF2B5EF4-FFF2-40B4-BE49-F238E27FC236}">
                  <a16:creationId xmlns:a16="http://schemas.microsoft.com/office/drawing/2014/main" id="{A20DAE8B-96CC-46F7-9F10-5D19791D3D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1471990"/>
              <a:ext cx="359108" cy="35435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schemeClr val="tx2"/>
                </a:solidFill>
              </a:endParaRPr>
            </a:p>
          </p:txBody>
        </p:sp>
        <p:sp>
          <p:nvSpPr>
            <p:cNvPr id="43" name="Shape 36085">
              <a:extLst>
                <a:ext uri="{FF2B5EF4-FFF2-40B4-BE49-F238E27FC236}">
                  <a16:creationId xmlns:a16="http://schemas.microsoft.com/office/drawing/2014/main" id="{710CAFBF-C18B-4479-9830-7E166AC00F5D}"/>
                </a:ext>
              </a:extLst>
            </p:cNvPr>
            <p:cNvSpPr/>
            <p:nvPr/>
          </p:nvSpPr>
          <p:spPr>
            <a:xfrm>
              <a:off x="5029744" y="1897858"/>
              <a:ext cx="1514618" cy="334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en-GB" sz="1400" dirty="0">
                  <a:solidFill>
                    <a:schemeClr val="tx2"/>
                  </a:solidFill>
                  <a:latin typeface="+mn-lt"/>
                </a:rPr>
                <a:t>E-Mobility (EV)</a:t>
              </a:r>
            </a:p>
          </p:txBody>
        </p:sp>
        <p:sp>
          <p:nvSpPr>
            <p:cNvPr id="44" name="Shape 36103">
              <a:extLst>
                <a:ext uri="{FF2B5EF4-FFF2-40B4-BE49-F238E27FC236}">
                  <a16:creationId xmlns:a16="http://schemas.microsoft.com/office/drawing/2014/main" id="{28EB8755-E203-4A28-BD67-4AAD7AFF55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1878237"/>
              <a:ext cx="359108" cy="35435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schemeClr val="tx2"/>
                </a:solidFill>
              </a:endParaRPr>
            </a:p>
          </p:txBody>
        </p:sp>
        <p:sp>
          <p:nvSpPr>
            <p:cNvPr id="41" name="Shape 36082">
              <a:extLst>
                <a:ext uri="{FF2B5EF4-FFF2-40B4-BE49-F238E27FC236}">
                  <a16:creationId xmlns:a16="http://schemas.microsoft.com/office/drawing/2014/main" id="{553157B6-F5B5-4F48-A59A-0D4554D19B8F}"/>
                </a:ext>
              </a:extLst>
            </p:cNvPr>
            <p:cNvSpPr/>
            <p:nvPr/>
          </p:nvSpPr>
          <p:spPr>
            <a:xfrm>
              <a:off x="5029744" y="2301017"/>
              <a:ext cx="1710414" cy="334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GB" sz="1400" dirty="0">
                  <a:solidFill>
                    <a:schemeClr val="tx2"/>
                  </a:solidFill>
                  <a:latin typeface="+mn-lt"/>
                </a:rPr>
                <a:t>Grid TSO &amp; DSO</a:t>
              </a:r>
            </a:p>
          </p:txBody>
        </p:sp>
        <p:sp>
          <p:nvSpPr>
            <p:cNvPr id="42" name="Shape 36100">
              <a:extLst>
                <a:ext uri="{FF2B5EF4-FFF2-40B4-BE49-F238E27FC236}">
                  <a16:creationId xmlns:a16="http://schemas.microsoft.com/office/drawing/2014/main" id="{FAB643EF-6568-4B0F-87C9-E18DDD936A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72000" y="2291206"/>
              <a:ext cx="359108" cy="354358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schemeClr val="tx2"/>
                </a:solidFill>
              </a:endParaRPr>
            </a:p>
          </p:txBody>
        </p:sp>
        <p:sp>
          <p:nvSpPr>
            <p:cNvPr id="37" name="Shape 36085">
              <a:extLst>
                <a:ext uri="{FF2B5EF4-FFF2-40B4-BE49-F238E27FC236}">
                  <a16:creationId xmlns:a16="http://schemas.microsoft.com/office/drawing/2014/main" id="{6C15E71F-6854-4814-A776-C300A47441E2}"/>
                </a:ext>
              </a:extLst>
            </p:cNvPr>
            <p:cNvSpPr/>
            <p:nvPr/>
          </p:nvSpPr>
          <p:spPr>
            <a:xfrm>
              <a:off x="5029744" y="2717073"/>
              <a:ext cx="1514618" cy="334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en-GB" sz="1400" dirty="0">
                  <a:solidFill>
                    <a:schemeClr val="tx2"/>
                  </a:solidFill>
                  <a:latin typeface="+mn-lt"/>
                </a:rPr>
                <a:t>Communications &amp; data analytics</a:t>
              </a:r>
            </a:p>
          </p:txBody>
        </p:sp>
        <p:grpSp>
          <p:nvGrpSpPr>
            <p:cNvPr id="38" name="Group 36105">
              <a:extLst>
                <a:ext uri="{FF2B5EF4-FFF2-40B4-BE49-F238E27FC236}">
                  <a16:creationId xmlns:a16="http://schemas.microsoft.com/office/drawing/2014/main" id="{8A5091B5-C4FB-4890-8BCB-4EDE98BFDC0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72000" y="2697452"/>
              <a:ext cx="359108" cy="354358"/>
              <a:chOff x="0" y="0"/>
              <a:chExt cx="762000" cy="762000"/>
            </a:xfrm>
          </p:grpSpPr>
          <p:sp>
            <p:nvSpPr>
              <p:cNvPr id="39" name="Shape 36103">
                <a:extLst>
                  <a:ext uri="{FF2B5EF4-FFF2-40B4-BE49-F238E27FC236}">
                    <a16:creationId xmlns:a16="http://schemas.microsoft.com/office/drawing/2014/main" id="{3CE3D6F6-7ABA-4139-9A35-758C64FE12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0" y="0"/>
                <a:ext cx="762000" cy="762000"/>
              </a:xfrm>
              <a:prstGeom prst="ellipse">
                <a:avLst/>
              </a:pr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 sz="2800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Shape 36104">
                <a:extLst>
                  <a:ext uri="{FF2B5EF4-FFF2-40B4-BE49-F238E27FC236}">
                    <a16:creationId xmlns:a16="http://schemas.microsoft.com/office/drawing/2014/main" id="{A7E7EEF4-03B4-463F-AEAE-4B0923B081BC}"/>
                  </a:ext>
                </a:extLst>
              </p:cNvPr>
              <p:cNvSpPr/>
              <p:nvPr/>
            </p:nvSpPr>
            <p:spPr>
              <a:xfrm>
                <a:off x="243284" y="211504"/>
                <a:ext cx="275432" cy="338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31" y="0"/>
                    </a:moveTo>
                    <a:cubicBezTo>
                      <a:pt x="372" y="0"/>
                      <a:pt x="0" y="302"/>
                      <a:pt x="0" y="675"/>
                    </a:cubicBezTo>
                    <a:cubicBezTo>
                      <a:pt x="0" y="1048"/>
                      <a:pt x="372" y="1350"/>
                      <a:pt x="831" y="1350"/>
                    </a:cubicBezTo>
                    <a:lnTo>
                      <a:pt x="20769" y="1350"/>
                    </a:lnTo>
                    <a:cubicBezTo>
                      <a:pt x="21228" y="1350"/>
                      <a:pt x="21600" y="1048"/>
                      <a:pt x="21600" y="675"/>
                    </a:cubicBezTo>
                    <a:cubicBezTo>
                      <a:pt x="21600" y="302"/>
                      <a:pt x="21228" y="0"/>
                      <a:pt x="20769" y="0"/>
                    </a:cubicBezTo>
                    <a:lnTo>
                      <a:pt x="831" y="0"/>
                    </a:lnTo>
                    <a:close/>
                    <a:moveTo>
                      <a:pt x="831" y="2468"/>
                    </a:moveTo>
                    <a:lnTo>
                      <a:pt x="831" y="15340"/>
                    </a:lnTo>
                    <a:lnTo>
                      <a:pt x="20769" y="15340"/>
                    </a:lnTo>
                    <a:lnTo>
                      <a:pt x="20769" y="2468"/>
                    </a:lnTo>
                    <a:lnTo>
                      <a:pt x="831" y="2468"/>
                    </a:lnTo>
                    <a:close/>
                    <a:moveTo>
                      <a:pt x="15785" y="4050"/>
                    </a:moveTo>
                    <a:lnTo>
                      <a:pt x="18277" y="4050"/>
                    </a:lnTo>
                    <a:lnTo>
                      <a:pt x="18277" y="13500"/>
                    </a:lnTo>
                    <a:lnTo>
                      <a:pt x="15785" y="13500"/>
                    </a:lnTo>
                    <a:lnTo>
                      <a:pt x="15785" y="4050"/>
                    </a:lnTo>
                    <a:close/>
                    <a:moveTo>
                      <a:pt x="7477" y="6750"/>
                    </a:moveTo>
                    <a:lnTo>
                      <a:pt x="9969" y="6750"/>
                    </a:lnTo>
                    <a:lnTo>
                      <a:pt x="9969" y="13500"/>
                    </a:lnTo>
                    <a:lnTo>
                      <a:pt x="7477" y="13500"/>
                    </a:lnTo>
                    <a:lnTo>
                      <a:pt x="7477" y="6750"/>
                    </a:lnTo>
                    <a:close/>
                    <a:moveTo>
                      <a:pt x="11631" y="8775"/>
                    </a:moveTo>
                    <a:lnTo>
                      <a:pt x="14123" y="8775"/>
                    </a:lnTo>
                    <a:lnTo>
                      <a:pt x="14123" y="13500"/>
                    </a:lnTo>
                    <a:lnTo>
                      <a:pt x="11631" y="13500"/>
                    </a:lnTo>
                    <a:lnTo>
                      <a:pt x="11631" y="8775"/>
                    </a:lnTo>
                    <a:close/>
                    <a:moveTo>
                      <a:pt x="3323" y="10800"/>
                    </a:moveTo>
                    <a:lnTo>
                      <a:pt x="5815" y="10800"/>
                    </a:lnTo>
                    <a:lnTo>
                      <a:pt x="5815" y="13500"/>
                    </a:lnTo>
                    <a:lnTo>
                      <a:pt x="3323" y="13500"/>
                    </a:lnTo>
                    <a:lnTo>
                      <a:pt x="3323" y="10800"/>
                    </a:lnTo>
                    <a:close/>
                    <a:moveTo>
                      <a:pt x="3323" y="16200"/>
                    </a:moveTo>
                    <a:lnTo>
                      <a:pt x="1662" y="21600"/>
                    </a:lnTo>
                    <a:lnTo>
                      <a:pt x="3323" y="21600"/>
                    </a:lnTo>
                    <a:lnTo>
                      <a:pt x="4985" y="16200"/>
                    </a:lnTo>
                    <a:lnTo>
                      <a:pt x="3323" y="16200"/>
                    </a:lnTo>
                    <a:close/>
                    <a:moveTo>
                      <a:pt x="9969" y="16200"/>
                    </a:moveTo>
                    <a:lnTo>
                      <a:pt x="9969" y="21600"/>
                    </a:lnTo>
                    <a:lnTo>
                      <a:pt x="11615" y="21600"/>
                    </a:lnTo>
                    <a:lnTo>
                      <a:pt x="11631" y="16200"/>
                    </a:lnTo>
                    <a:lnTo>
                      <a:pt x="9969" y="16200"/>
                    </a:lnTo>
                    <a:close/>
                    <a:moveTo>
                      <a:pt x="16615" y="16200"/>
                    </a:moveTo>
                    <a:lnTo>
                      <a:pt x="18277" y="21600"/>
                    </a:lnTo>
                    <a:lnTo>
                      <a:pt x="19938" y="21600"/>
                    </a:lnTo>
                    <a:lnTo>
                      <a:pt x="18277" y="16200"/>
                    </a:lnTo>
                    <a:lnTo>
                      <a:pt x="16615" y="162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endParaRPr sz="280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5" name="Shape 36079">
              <a:extLst>
                <a:ext uri="{FF2B5EF4-FFF2-40B4-BE49-F238E27FC236}">
                  <a16:creationId xmlns:a16="http://schemas.microsoft.com/office/drawing/2014/main" id="{056836D0-BB90-42A6-8708-516874F18A3C}"/>
                </a:ext>
              </a:extLst>
            </p:cNvPr>
            <p:cNvSpPr/>
            <p:nvPr/>
          </p:nvSpPr>
          <p:spPr>
            <a:xfrm>
              <a:off x="7393696" y="1083649"/>
              <a:ext cx="1514618" cy="334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en-GB" sz="1400">
                  <a:solidFill>
                    <a:schemeClr val="tx2"/>
                  </a:solidFill>
                  <a:latin typeface="+mn-lt"/>
                </a:rPr>
                <a:t>Buildings and cities</a:t>
              </a:r>
            </a:p>
          </p:txBody>
        </p:sp>
        <p:sp>
          <p:nvSpPr>
            <p:cNvPr id="36" name="Shape 36097">
              <a:extLst>
                <a:ext uri="{FF2B5EF4-FFF2-40B4-BE49-F238E27FC236}">
                  <a16:creationId xmlns:a16="http://schemas.microsoft.com/office/drawing/2014/main" id="{9C75E2B5-271D-43D8-8217-352872E02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952" y="1073839"/>
              <a:ext cx="359108" cy="354358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schemeClr val="tx2"/>
                </a:solidFill>
              </a:endParaRPr>
            </a:p>
          </p:txBody>
        </p:sp>
        <p:sp>
          <p:nvSpPr>
            <p:cNvPr id="33" name="Shape 36082">
              <a:extLst>
                <a:ext uri="{FF2B5EF4-FFF2-40B4-BE49-F238E27FC236}">
                  <a16:creationId xmlns:a16="http://schemas.microsoft.com/office/drawing/2014/main" id="{51CA1578-2421-47D9-9D1A-F9D444885E97}"/>
                </a:ext>
              </a:extLst>
            </p:cNvPr>
            <p:cNvSpPr/>
            <p:nvPr/>
          </p:nvSpPr>
          <p:spPr>
            <a:xfrm>
              <a:off x="7393696" y="1480086"/>
              <a:ext cx="1514618" cy="334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en-GB" sz="1400">
                  <a:solidFill>
                    <a:schemeClr val="tx2"/>
                  </a:solidFill>
                  <a:latin typeface="+mn-lt"/>
                </a:rPr>
                <a:t>Connected devices</a:t>
              </a:r>
            </a:p>
          </p:txBody>
        </p:sp>
        <p:sp>
          <p:nvSpPr>
            <p:cNvPr id="34" name="Shape 36100">
              <a:extLst>
                <a:ext uri="{FF2B5EF4-FFF2-40B4-BE49-F238E27FC236}">
                  <a16:creationId xmlns:a16="http://schemas.microsoft.com/office/drawing/2014/main" id="{DCD30A8D-7401-48BF-BE56-58E5BEC42A1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952" y="1470276"/>
              <a:ext cx="359108" cy="354358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schemeClr val="tx2"/>
                </a:solidFill>
              </a:endParaRPr>
            </a:p>
          </p:txBody>
        </p:sp>
        <p:sp>
          <p:nvSpPr>
            <p:cNvPr id="31" name="Shape 36085">
              <a:extLst>
                <a:ext uri="{FF2B5EF4-FFF2-40B4-BE49-F238E27FC236}">
                  <a16:creationId xmlns:a16="http://schemas.microsoft.com/office/drawing/2014/main" id="{CAA46A25-8FDC-47EC-90D3-55A5EDD9552B}"/>
                </a:ext>
              </a:extLst>
            </p:cNvPr>
            <p:cNvSpPr/>
            <p:nvPr/>
          </p:nvSpPr>
          <p:spPr>
            <a:xfrm>
              <a:off x="7393696" y="1896144"/>
              <a:ext cx="1514618" cy="334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en-US" sz="1400" dirty="0">
                  <a:solidFill>
                    <a:schemeClr val="tx2"/>
                  </a:solidFill>
                  <a:latin typeface="+mn-lt"/>
                </a:rPr>
                <a:t>Energy Communities</a:t>
              </a:r>
            </a:p>
          </p:txBody>
        </p:sp>
        <p:sp>
          <p:nvSpPr>
            <p:cNvPr id="32" name="Shape 36103">
              <a:extLst>
                <a:ext uri="{FF2B5EF4-FFF2-40B4-BE49-F238E27FC236}">
                  <a16:creationId xmlns:a16="http://schemas.microsoft.com/office/drawing/2014/main" id="{5632E3C2-74F7-42FA-9889-72E220CB74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952" y="1876523"/>
              <a:ext cx="359108" cy="354358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schemeClr val="tx2"/>
                </a:solidFill>
              </a:endParaRPr>
            </a:p>
          </p:txBody>
        </p:sp>
        <p:sp>
          <p:nvSpPr>
            <p:cNvPr id="29" name="Shape 36082">
              <a:extLst>
                <a:ext uri="{FF2B5EF4-FFF2-40B4-BE49-F238E27FC236}">
                  <a16:creationId xmlns:a16="http://schemas.microsoft.com/office/drawing/2014/main" id="{C38BA04A-A5A3-4053-8DEC-9FD7EB3E9F37}"/>
                </a:ext>
              </a:extLst>
            </p:cNvPr>
            <p:cNvSpPr/>
            <p:nvPr/>
          </p:nvSpPr>
          <p:spPr>
            <a:xfrm>
              <a:off x="7400417" y="2321897"/>
              <a:ext cx="1514618" cy="334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it-IT" sz="1400" dirty="0">
                  <a:solidFill>
                    <a:schemeClr val="tx2"/>
                  </a:solidFill>
                  <a:latin typeface="+mn-lt"/>
                </a:rPr>
                <a:t>Storage systems</a:t>
              </a:r>
            </a:p>
          </p:txBody>
        </p:sp>
        <p:sp>
          <p:nvSpPr>
            <p:cNvPr id="30" name="Shape 36100">
              <a:extLst>
                <a:ext uri="{FF2B5EF4-FFF2-40B4-BE49-F238E27FC236}">
                  <a16:creationId xmlns:a16="http://schemas.microsoft.com/office/drawing/2014/main" id="{BC65619A-8998-4A6E-BBF0-C5951BB19C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952" y="2289493"/>
              <a:ext cx="359108" cy="354358"/>
            </a:xfrm>
            <a:prstGeom prst="ellipse">
              <a:avLst/>
            </a:pr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 dirty="0">
                <a:solidFill>
                  <a:schemeClr val="tx2"/>
                </a:solidFill>
              </a:endParaRPr>
            </a:p>
          </p:txBody>
        </p:sp>
        <p:sp>
          <p:nvSpPr>
            <p:cNvPr id="27" name="Shape 36085">
              <a:extLst>
                <a:ext uri="{FF2B5EF4-FFF2-40B4-BE49-F238E27FC236}">
                  <a16:creationId xmlns:a16="http://schemas.microsoft.com/office/drawing/2014/main" id="{350BB9FF-D496-428E-B093-CC3B6935CD82}"/>
                </a:ext>
              </a:extLst>
            </p:cNvPr>
            <p:cNvSpPr/>
            <p:nvPr/>
          </p:nvSpPr>
          <p:spPr>
            <a:xfrm>
              <a:off x="7393696" y="2715360"/>
              <a:ext cx="1514618" cy="3347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 algn="l" defTabSz="584200">
                <a:lnSpc>
                  <a:spcPct val="110000"/>
                </a:lnSpc>
                <a:spcBef>
                  <a:spcPts val="3000"/>
                </a:spcBef>
                <a:defRPr sz="2000">
                  <a:solidFill>
                    <a:srgbClr val="3483C9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r>
                <a:rPr lang="it-IT" sz="1400" dirty="0">
                  <a:solidFill>
                    <a:schemeClr val="tx2"/>
                  </a:solidFill>
                  <a:latin typeface="+mn-lt"/>
                </a:rPr>
                <a:t>IoT</a:t>
              </a:r>
              <a:endParaRPr sz="14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28" name="Shape 36103">
              <a:extLst>
                <a:ext uri="{FF2B5EF4-FFF2-40B4-BE49-F238E27FC236}">
                  <a16:creationId xmlns:a16="http://schemas.microsoft.com/office/drawing/2014/main" id="{122F60FB-DB71-43E1-8393-83D8CD3A4A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35952" y="2695739"/>
              <a:ext cx="359108" cy="354358"/>
            </a:xfrm>
            <a:prstGeom prst="ellipse">
              <a:avLst/>
            </a:pr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800">
                <a:solidFill>
                  <a:schemeClr val="tx2"/>
                </a:solidFill>
              </a:endParaRPr>
            </a:p>
          </p:txBody>
        </p:sp>
        <p:sp>
          <p:nvSpPr>
            <p:cNvPr id="18" name="Shape 2666">
              <a:extLst>
                <a:ext uri="{FF2B5EF4-FFF2-40B4-BE49-F238E27FC236}">
                  <a16:creationId xmlns:a16="http://schemas.microsoft.com/office/drawing/2014/main" id="{698802D6-C70F-41AF-9EEA-1E5955168755}"/>
                </a:ext>
              </a:extLst>
            </p:cNvPr>
            <p:cNvSpPr/>
            <p:nvPr/>
          </p:nvSpPr>
          <p:spPr>
            <a:xfrm>
              <a:off x="7034342" y="2431135"/>
              <a:ext cx="162327" cy="8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2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2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  <a:moveTo>
                    <a:pt x="1964" y="18000"/>
                  </a:moveTo>
                  <a:lnTo>
                    <a:pt x="10800" y="18000"/>
                  </a:lnTo>
                  <a:lnTo>
                    <a:pt x="10800" y="3600"/>
                  </a:lnTo>
                  <a:lnTo>
                    <a:pt x="1964" y="3600"/>
                  </a:lnTo>
                  <a:cubicBezTo>
                    <a:pt x="1964" y="3600"/>
                    <a:pt x="1964" y="18000"/>
                    <a:pt x="1964" y="180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19" name="Shape 2855">
              <a:extLst>
                <a:ext uri="{FF2B5EF4-FFF2-40B4-BE49-F238E27FC236}">
                  <a16:creationId xmlns:a16="http://schemas.microsoft.com/office/drawing/2014/main" id="{A3481CFC-88A8-4FAC-8681-10B2353BD8AA}"/>
                </a:ext>
              </a:extLst>
            </p:cNvPr>
            <p:cNvSpPr/>
            <p:nvPr/>
          </p:nvSpPr>
          <p:spPr>
            <a:xfrm>
              <a:off x="7034342" y="1976594"/>
              <a:ext cx="147532" cy="16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7" y="20616"/>
                  </a:moveTo>
                  <a:cubicBezTo>
                    <a:pt x="18012" y="20616"/>
                    <a:pt x="17287" y="19956"/>
                    <a:pt x="17287" y="19143"/>
                  </a:cubicBezTo>
                  <a:cubicBezTo>
                    <a:pt x="17287" y="18329"/>
                    <a:pt x="18012" y="17669"/>
                    <a:pt x="18907" y="17669"/>
                  </a:cubicBezTo>
                  <a:cubicBezTo>
                    <a:pt x="19802" y="17669"/>
                    <a:pt x="20527" y="18329"/>
                    <a:pt x="20527" y="19143"/>
                  </a:cubicBezTo>
                  <a:cubicBezTo>
                    <a:pt x="20527" y="19956"/>
                    <a:pt x="19802" y="20616"/>
                    <a:pt x="18907" y="20616"/>
                  </a:cubicBezTo>
                  <a:moveTo>
                    <a:pt x="2703" y="12269"/>
                  </a:moveTo>
                  <a:cubicBezTo>
                    <a:pt x="1808" y="12269"/>
                    <a:pt x="1082" y="11609"/>
                    <a:pt x="1082" y="10795"/>
                  </a:cubicBezTo>
                  <a:cubicBezTo>
                    <a:pt x="1082" y="9981"/>
                    <a:pt x="1808" y="9322"/>
                    <a:pt x="2703" y="9322"/>
                  </a:cubicBezTo>
                  <a:cubicBezTo>
                    <a:pt x="3598" y="9322"/>
                    <a:pt x="4323" y="9981"/>
                    <a:pt x="4323" y="10795"/>
                  </a:cubicBezTo>
                  <a:cubicBezTo>
                    <a:pt x="4323" y="11609"/>
                    <a:pt x="3598" y="12269"/>
                    <a:pt x="2703" y="12269"/>
                  </a:cubicBezTo>
                  <a:moveTo>
                    <a:pt x="18907" y="975"/>
                  </a:moveTo>
                  <a:cubicBezTo>
                    <a:pt x="19802" y="975"/>
                    <a:pt x="20527" y="1634"/>
                    <a:pt x="20527" y="2448"/>
                  </a:cubicBezTo>
                  <a:cubicBezTo>
                    <a:pt x="20527" y="3262"/>
                    <a:pt x="19802" y="3921"/>
                    <a:pt x="18907" y="3921"/>
                  </a:cubicBezTo>
                  <a:cubicBezTo>
                    <a:pt x="18012" y="3921"/>
                    <a:pt x="17287" y="3262"/>
                    <a:pt x="17287" y="2448"/>
                  </a:cubicBezTo>
                  <a:cubicBezTo>
                    <a:pt x="17287" y="1634"/>
                    <a:pt x="18012" y="975"/>
                    <a:pt x="18907" y="975"/>
                  </a:cubicBezTo>
                  <a:moveTo>
                    <a:pt x="18902" y="16695"/>
                  </a:moveTo>
                  <a:cubicBezTo>
                    <a:pt x="18092" y="16695"/>
                    <a:pt x="17374" y="17026"/>
                    <a:pt x="16879" y="17540"/>
                  </a:cubicBezTo>
                  <a:lnTo>
                    <a:pt x="5253" y="11551"/>
                  </a:lnTo>
                  <a:cubicBezTo>
                    <a:pt x="5338" y="11314"/>
                    <a:pt x="5396" y="11064"/>
                    <a:pt x="5396" y="10800"/>
                  </a:cubicBezTo>
                  <a:cubicBezTo>
                    <a:pt x="5396" y="10536"/>
                    <a:pt x="5338" y="10286"/>
                    <a:pt x="5253" y="10048"/>
                  </a:cubicBezTo>
                  <a:lnTo>
                    <a:pt x="16879" y="4059"/>
                  </a:lnTo>
                  <a:cubicBezTo>
                    <a:pt x="17373" y="4574"/>
                    <a:pt x="18092" y="4905"/>
                    <a:pt x="18902" y="4905"/>
                  </a:cubicBezTo>
                  <a:cubicBezTo>
                    <a:pt x="20392" y="4905"/>
                    <a:pt x="21600" y="3807"/>
                    <a:pt x="21600" y="2452"/>
                  </a:cubicBezTo>
                  <a:cubicBezTo>
                    <a:pt x="21600" y="1098"/>
                    <a:pt x="20392" y="0"/>
                    <a:pt x="18902" y="0"/>
                  </a:cubicBezTo>
                  <a:cubicBezTo>
                    <a:pt x="17412" y="0"/>
                    <a:pt x="16204" y="1098"/>
                    <a:pt x="16204" y="2452"/>
                  </a:cubicBezTo>
                  <a:cubicBezTo>
                    <a:pt x="16204" y="2716"/>
                    <a:pt x="16262" y="2966"/>
                    <a:pt x="16347" y="3204"/>
                  </a:cubicBezTo>
                  <a:lnTo>
                    <a:pt x="4722" y="9193"/>
                  </a:lnTo>
                  <a:cubicBezTo>
                    <a:pt x="4227" y="8679"/>
                    <a:pt x="3509" y="8347"/>
                    <a:pt x="2698" y="8347"/>
                  </a:cubicBezTo>
                  <a:cubicBezTo>
                    <a:pt x="1208" y="8347"/>
                    <a:pt x="0" y="9445"/>
                    <a:pt x="0" y="10800"/>
                  </a:cubicBezTo>
                  <a:cubicBezTo>
                    <a:pt x="0" y="12155"/>
                    <a:pt x="1208" y="13253"/>
                    <a:pt x="2698" y="13253"/>
                  </a:cubicBezTo>
                  <a:cubicBezTo>
                    <a:pt x="3509" y="13253"/>
                    <a:pt x="4227" y="12921"/>
                    <a:pt x="4722" y="12406"/>
                  </a:cubicBezTo>
                  <a:lnTo>
                    <a:pt x="16347" y="18395"/>
                  </a:lnTo>
                  <a:cubicBezTo>
                    <a:pt x="16262" y="18633"/>
                    <a:pt x="16204" y="18883"/>
                    <a:pt x="16204" y="19147"/>
                  </a:cubicBezTo>
                  <a:cubicBezTo>
                    <a:pt x="16204" y="20502"/>
                    <a:pt x="17412" y="21600"/>
                    <a:pt x="18902" y="21600"/>
                  </a:cubicBezTo>
                  <a:cubicBezTo>
                    <a:pt x="20392" y="21600"/>
                    <a:pt x="21600" y="20502"/>
                    <a:pt x="21600" y="19147"/>
                  </a:cubicBezTo>
                  <a:cubicBezTo>
                    <a:pt x="21600" y="17792"/>
                    <a:pt x="20392" y="16695"/>
                    <a:pt x="18902" y="1669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0" name="Shape 2851">
              <a:extLst>
                <a:ext uri="{FF2B5EF4-FFF2-40B4-BE49-F238E27FC236}">
                  <a16:creationId xmlns:a16="http://schemas.microsoft.com/office/drawing/2014/main" id="{43F69D88-6C84-441D-8099-BDF0BC54C94E}"/>
                </a:ext>
              </a:extLst>
            </p:cNvPr>
            <p:cNvSpPr/>
            <p:nvPr/>
          </p:nvSpPr>
          <p:spPr>
            <a:xfrm>
              <a:off x="7032574" y="2802639"/>
              <a:ext cx="162327" cy="16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10309"/>
                  </a:moveTo>
                  <a:lnTo>
                    <a:pt x="4909" y="10309"/>
                  </a:lnTo>
                  <a:cubicBezTo>
                    <a:pt x="4638" y="10309"/>
                    <a:pt x="4418" y="10529"/>
                    <a:pt x="4418" y="10800"/>
                  </a:cubicBezTo>
                  <a:cubicBezTo>
                    <a:pt x="4418" y="11071"/>
                    <a:pt x="4638" y="11291"/>
                    <a:pt x="4909" y="11291"/>
                  </a:cubicBezTo>
                  <a:lnTo>
                    <a:pt x="5891" y="11291"/>
                  </a:lnTo>
                  <a:cubicBezTo>
                    <a:pt x="8331" y="11291"/>
                    <a:pt x="10309" y="13269"/>
                    <a:pt x="10309" y="15709"/>
                  </a:cubicBezTo>
                  <a:lnTo>
                    <a:pt x="10309" y="16691"/>
                  </a:lnTo>
                  <a:cubicBezTo>
                    <a:pt x="10309" y="16962"/>
                    <a:pt x="10529" y="17182"/>
                    <a:pt x="10800" y="17182"/>
                  </a:cubicBezTo>
                  <a:cubicBezTo>
                    <a:pt x="11071" y="17182"/>
                    <a:pt x="11291" y="16962"/>
                    <a:pt x="11291" y="16691"/>
                  </a:cubicBezTo>
                  <a:lnTo>
                    <a:pt x="11291" y="15709"/>
                  </a:lnTo>
                  <a:cubicBezTo>
                    <a:pt x="11291" y="12727"/>
                    <a:pt x="8873" y="10309"/>
                    <a:pt x="5891" y="10309"/>
                  </a:cubicBezTo>
                  <a:moveTo>
                    <a:pt x="5891" y="7364"/>
                  </a:moveTo>
                  <a:lnTo>
                    <a:pt x="4909" y="7364"/>
                  </a:lnTo>
                  <a:cubicBezTo>
                    <a:pt x="4638" y="7364"/>
                    <a:pt x="4418" y="7583"/>
                    <a:pt x="4418" y="7855"/>
                  </a:cubicBezTo>
                  <a:cubicBezTo>
                    <a:pt x="4418" y="8126"/>
                    <a:pt x="4638" y="8345"/>
                    <a:pt x="4909" y="8345"/>
                  </a:cubicBezTo>
                  <a:lnTo>
                    <a:pt x="5891" y="8345"/>
                  </a:lnTo>
                  <a:cubicBezTo>
                    <a:pt x="9958" y="8345"/>
                    <a:pt x="13255" y="11642"/>
                    <a:pt x="13255" y="15709"/>
                  </a:cubicBezTo>
                  <a:lnTo>
                    <a:pt x="13255" y="16691"/>
                  </a:lnTo>
                  <a:cubicBezTo>
                    <a:pt x="13255" y="16962"/>
                    <a:pt x="13475" y="17182"/>
                    <a:pt x="13745" y="17182"/>
                  </a:cubicBezTo>
                  <a:cubicBezTo>
                    <a:pt x="14016" y="17182"/>
                    <a:pt x="14236" y="16962"/>
                    <a:pt x="14236" y="16691"/>
                  </a:cubicBezTo>
                  <a:lnTo>
                    <a:pt x="14236" y="15709"/>
                  </a:lnTo>
                  <a:cubicBezTo>
                    <a:pt x="14236" y="11100"/>
                    <a:pt x="10500" y="7364"/>
                    <a:pt x="5891" y="7364"/>
                  </a:cubicBezTo>
                  <a:moveTo>
                    <a:pt x="6382" y="16200"/>
                  </a:moveTo>
                  <a:cubicBezTo>
                    <a:pt x="5840" y="16200"/>
                    <a:pt x="5400" y="15761"/>
                    <a:pt x="5400" y="15218"/>
                  </a:cubicBezTo>
                  <a:cubicBezTo>
                    <a:pt x="5400" y="14676"/>
                    <a:pt x="5840" y="14236"/>
                    <a:pt x="6382" y="14236"/>
                  </a:cubicBezTo>
                  <a:cubicBezTo>
                    <a:pt x="6924" y="14236"/>
                    <a:pt x="7364" y="14676"/>
                    <a:pt x="7364" y="15218"/>
                  </a:cubicBezTo>
                  <a:cubicBezTo>
                    <a:pt x="7364" y="15761"/>
                    <a:pt x="6924" y="16200"/>
                    <a:pt x="6382" y="16200"/>
                  </a:cubicBezTo>
                  <a:moveTo>
                    <a:pt x="6382" y="13255"/>
                  </a:moveTo>
                  <a:cubicBezTo>
                    <a:pt x="5297" y="13255"/>
                    <a:pt x="4418" y="14134"/>
                    <a:pt x="4418" y="15218"/>
                  </a:cubicBezTo>
                  <a:cubicBezTo>
                    <a:pt x="4418" y="16303"/>
                    <a:pt x="5297" y="17182"/>
                    <a:pt x="6382" y="17182"/>
                  </a:cubicBezTo>
                  <a:cubicBezTo>
                    <a:pt x="7466" y="17182"/>
                    <a:pt x="8345" y="16303"/>
                    <a:pt x="8345" y="15218"/>
                  </a:cubicBezTo>
                  <a:cubicBezTo>
                    <a:pt x="8345" y="14134"/>
                    <a:pt x="7466" y="13255"/>
                    <a:pt x="6382" y="13255"/>
                  </a:cubicBezTo>
                  <a:moveTo>
                    <a:pt x="5891" y="4418"/>
                  </a:moveTo>
                  <a:lnTo>
                    <a:pt x="4909" y="4418"/>
                  </a:lnTo>
                  <a:cubicBezTo>
                    <a:pt x="4638" y="4418"/>
                    <a:pt x="4418" y="4638"/>
                    <a:pt x="4418" y="4909"/>
                  </a:cubicBezTo>
                  <a:cubicBezTo>
                    <a:pt x="4418" y="5180"/>
                    <a:pt x="4638" y="5400"/>
                    <a:pt x="4909" y="5400"/>
                  </a:cubicBezTo>
                  <a:lnTo>
                    <a:pt x="5891" y="5400"/>
                  </a:lnTo>
                  <a:cubicBezTo>
                    <a:pt x="11585" y="5400"/>
                    <a:pt x="16200" y="10016"/>
                    <a:pt x="16200" y="15709"/>
                  </a:cubicBezTo>
                  <a:lnTo>
                    <a:pt x="16200" y="16691"/>
                  </a:lnTo>
                  <a:cubicBezTo>
                    <a:pt x="16200" y="16962"/>
                    <a:pt x="16420" y="17182"/>
                    <a:pt x="16691" y="17182"/>
                  </a:cubicBezTo>
                  <a:cubicBezTo>
                    <a:pt x="16962" y="17182"/>
                    <a:pt x="17182" y="16962"/>
                    <a:pt x="17182" y="16691"/>
                  </a:cubicBezTo>
                  <a:lnTo>
                    <a:pt x="17182" y="15709"/>
                  </a:lnTo>
                  <a:cubicBezTo>
                    <a:pt x="17182" y="9473"/>
                    <a:pt x="12127" y="4418"/>
                    <a:pt x="5891" y="4418"/>
                  </a:cubicBezTo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1" name="Shape 2857">
              <a:extLst>
                <a:ext uri="{FF2B5EF4-FFF2-40B4-BE49-F238E27FC236}">
                  <a16:creationId xmlns:a16="http://schemas.microsoft.com/office/drawing/2014/main" id="{00A67135-FF8B-49EE-BE6D-1ABAAEF7E425}"/>
                </a:ext>
              </a:extLst>
            </p:cNvPr>
            <p:cNvSpPr/>
            <p:nvPr/>
          </p:nvSpPr>
          <p:spPr>
            <a:xfrm>
              <a:off x="7034342" y="1575743"/>
              <a:ext cx="162327" cy="16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sp>
          <p:nvSpPr>
            <p:cNvPr id="22" name="Shape 2624">
              <a:extLst>
                <a:ext uri="{FF2B5EF4-FFF2-40B4-BE49-F238E27FC236}">
                  <a16:creationId xmlns:a16="http://schemas.microsoft.com/office/drawing/2014/main" id="{45A297C4-1C3B-44D5-8248-75E88EBEE711}"/>
                </a:ext>
              </a:extLst>
            </p:cNvPr>
            <p:cNvSpPr/>
            <p:nvPr/>
          </p:nvSpPr>
          <p:spPr>
            <a:xfrm>
              <a:off x="7036540" y="1161118"/>
              <a:ext cx="162327" cy="160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6873"/>
                  </a:moveTo>
                  <a:lnTo>
                    <a:pt x="20618" y="6873"/>
                  </a:lnTo>
                  <a:lnTo>
                    <a:pt x="20618" y="7855"/>
                  </a:lnTo>
                  <a:lnTo>
                    <a:pt x="982" y="7855"/>
                  </a:lnTo>
                  <a:cubicBezTo>
                    <a:pt x="982" y="7855"/>
                    <a:pt x="982" y="6873"/>
                    <a:pt x="982" y="6873"/>
                  </a:cubicBezTo>
                  <a:close/>
                  <a:moveTo>
                    <a:pt x="16691" y="8836"/>
                  </a:moveTo>
                  <a:lnTo>
                    <a:pt x="18655" y="8836"/>
                  </a:lnTo>
                  <a:lnTo>
                    <a:pt x="18655" y="17673"/>
                  </a:lnTo>
                  <a:lnTo>
                    <a:pt x="16691" y="17673"/>
                  </a:lnTo>
                  <a:cubicBezTo>
                    <a:pt x="16691" y="17673"/>
                    <a:pt x="16691" y="8836"/>
                    <a:pt x="16691" y="8836"/>
                  </a:cubicBezTo>
                  <a:close/>
                  <a:moveTo>
                    <a:pt x="13745" y="8836"/>
                  </a:moveTo>
                  <a:lnTo>
                    <a:pt x="15709" y="8836"/>
                  </a:lnTo>
                  <a:lnTo>
                    <a:pt x="15709" y="17673"/>
                  </a:lnTo>
                  <a:lnTo>
                    <a:pt x="13745" y="17673"/>
                  </a:lnTo>
                  <a:cubicBezTo>
                    <a:pt x="13745" y="17673"/>
                    <a:pt x="13745" y="8836"/>
                    <a:pt x="13745" y="8836"/>
                  </a:cubicBezTo>
                  <a:close/>
                  <a:moveTo>
                    <a:pt x="8836" y="8836"/>
                  </a:moveTo>
                  <a:lnTo>
                    <a:pt x="12764" y="8836"/>
                  </a:lnTo>
                  <a:lnTo>
                    <a:pt x="12764" y="17673"/>
                  </a:lnTo>
                  <a:lnTo>
                    <a:pt x="8836" y="17673"/>
                  </a:lnTo>
                  <a:cubicBezTo>
                    <a:pt x="8836" y="17673"/>
                    <a:pt x="8836" y="8836"/>
                    <a:pt x="8836" y="8836"/>
                  </a:cubicBezTo>
                  <a:close/>
                  <a:moveTo>
                    <a:pt x="5891" y="8836"/>
                  </a:moveTo>
                  <a:lnTo>
                    <a:pt x="7855" y="8836"/>
                  </a:lnTo>
                  <a:lnTo>
                    <a:pt x="7855" y="17673"/>
                  </a:lnTo>
                  <a:lnTo>
                    <a:pt x="5891" y="17673"/>
                  </a:lnTo>
                  <a:cubicBezTo>
                    <a:pt x="5891" y="17673"/>
                    <a:pt x="5891" y="8836"/>
                    <a:pt x="5891" y="8836"/>
                  </a:cubicBezTo>
                  <a:close/>
                  <a:moveTo>
                    <a:pt x="2945" y="8836"/>
                  </a:moveTo>
                  <a:lnTo>
                    <a:pt x="4909" y="8836"/>
                  </a:lnTo>
                  <a:lnTo>
                    <a:pt x="4909" y="17673"/>
                  </a:lnTo>
                  <a:lnTo>
                    <a:pt x="2945" y="17673"/>
                  </a:lnTo>
                  <a:cubicBezTo>
                    <a:pt x="2945" y="17673"/>
                    <a:pt x="2945" y="8836"/>
                    <a:pt x="2945" y="8836"/>
                  </a:cubicBezTo>
                  <a:close/>
                  <a:moveTo>
                    <a:pt x="19773" y="18655"/>
                  </a:moveTo>
                  <a:lnTo>
                    <a:pt x="20428" y="20618"/>
                  </a:lnTo>
                  <a:lnTo>
                    <a:pt x="1172" y="20618"/>
                  </a:lnTo>
                  <a:lnTo>
                    <a:pt x="1827" y="18655"/>
                  </a:lnTo>
                  <a:cubicBezTo>
                    <a:pt x="1827" y="18655"/>
                    <a:pt x="19773" y="18655"/>
                    <a:pt x="19773" y="18655"/>
                  </a:cubicBezTo>
                  <a:close/>
                  <a:moveTo>
                    <a:pt x="10800" y="1056"/>
                  </a:moveTo>
                  <a:lnTo>
                    <a:pt x="19261" y="5891"/>
                  </a:lnTo>
                  <a:lnTo>
                    <a:pt x="2339" y="5891"/>
                  </a:lnTo>
                  <a:cubicBezTo>
                    <a:pt x="2339" y="5891"/>
                    <a:pt x="10800" y="1056"/>
                    <a:pt x="10800" y="1056"/>
                  </a:cubicBezTo>
                  <a:close/>
                  <a:moveTo>
                    <a:pt x="21109" y="8836"/>
                  </a:moveTo>
                  <a:cubicBezTo>
                    <a:pt x="21380" y="8836"/>
                    <a:pt x="21600" y="8617"/>
                    <a:pt x="21600" y="8345"/>
                  </a:cubicBezTo>
                  <a:lnTo>
                    <a:pt x="21600" y="6382"/>
                  </a:lnTo>
                  <a:cubicBezTo>
                    <a:pt x="21600" y="6200"/>
                    <a:pt x="21496" y="6047"/>
                    <a:pt x="21349" y="5963"/>
                  </a:cubicBezTo>
                  <a:lnTo>
                    <a:pt x="21353" y="5956"/>
                  </a:lnTo>
                  <a:lnTo>
                    <a:pt x="11044" y="65"/>
                  </a:lnTo>
                  <a:lnTo>
                    <a:pt x="11040" y="72"/>
                  </a:lnTo>
                  <a:cubicBezTo>
                    <a:pt x="10968" y="30"/>
                    <a:pt x="10889" y="0"/>
                    <a:pt x="10800" y="0"/>
                  </a:cubicBezTo>
                  <a:cubicBezTo>
                    <a:pt x="10711" y="0"/>
                    <a:pt x="10632" y="30"/>
                    <a:pt x="10560" y="72"/>
                  </a:cubicBezTo>
                  <a:lnTo>
                    <a:pt x="10556" y="65"/>
                  </a:lnTo>
                  <a:lnTo>
                    <a:pt x="247" y="5956"/>
                  </a:lnTo>
                  <a:lnTo>
                    <a:pt x="251" y="5963"/>
                  </a:lnTo>
                  <a:cubicBezTo>
                    <a:pt x="104" y="6047"/>
                    <a:pt x="0" y="6200"/>
                    <a:pt x="0" y="6382"/>
                  </a:cubicBezTo>
                  <a:lnTo>
                    <a:pt x="0" y="8345"/>
                  </a:lnTo>
                  <a:cubicBezTo>
                    <a:pt x="0" y="8617"/>
                    <a:pt x="220" y="8836"/>
                    <a:pt x="491" y="8836"/>
                  </a:cubicBezTo>
                  <a:lnTo>
                    <a:pt x="1964" y="8836"/>
                  </a:lnTo>
                  <a:lnTo>
                    <a:pt x="1964" y="17673"/>
                  </a:lnTo>
                  <a:lnTo>
                    <a:pt x="1473" y="17673"/>
                  </a:lnTo>
                  <a:cubicBezTo>
                    <a:pt x="1256" y="17673"/>
                    <a:pt x="1078" y="17816"/>
                    <a:pt x="1013" y="18010"/>
                  </a:cubicBezTo>
                  <a:lnTo>
                    <a:pt x="1007" y="18009"/>
                  </a:lnTo>
                  <a:lnTo>
                    <a:pt x="25" y="20954"/>
                  </a:lnTo>
                  <a:lnTo>
                    <a:pt x="31" y="20955"/>
                  </a:lnTo>
                  <a:cubicBezTo>
                    <a:pt x="14" y="21005"/>
                    <a:pt x="0" y="21055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1"/>
                    <a:pt x="21600" y="21109"/>
                  </a:cubicBezTo>
                  <a:cubicBezTo>
                    <a:pt x="21600" y="21055"/>
                    <a:pt x="21586" y="21005"/>
                    <a:pt x="21569" y="20955"/>
                  </a:cubicBezTo>
                  <a:lnTo>
                    <a:pt x="21575" y="20954"/>
                  </a:lnTo>
                  <a:lnTo>
                    <a:pt x="20593" y="18009"/>
                  </a:lnTo>
                  <a:lnTo>
                    <a:pt x="20587" y="18010"/>
                  </a:lnTo>
                  <a:cubicBezTo>
                    <a:pt x="20522" y="17816"/>
                    <a:pt x="20344" y="17673"/>
                    <a:pt x="20127" y="17673"/>
                  </a:cubicBezTo>
                  <a:lnTo>
                    <a:pt x="19636" y="17673"/>
                  </a:lnTo>
                  <a:lnTo>
                    <a:pt x="19636" y="8836"/>
                  </a:lnTo>
                  <a:cubicBezTo>
                    <a:pt x="19636" y="8836"/>
                    <a:pt x="21109" y="8836"/>
                    <a:pt x="21109" y="88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090" tIns="38090" rIns="38090" bIns="38090" anchor="ctr"/>
            <a:lstStyle/>
            <a:p>
              <a:pPr defTabSz="457063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00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endParaRPr>
            </a:p>
          </p:txBody>
        </p:sp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4EC0484D-D65C-4872-855F-3A28D9A81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24870" y="1544799"/>
              <a:ext cx="237033" cy="233897"/>
            </a:xfrm>
            <a:prstGeom prst="rect">
              <a:avLst/>
            </a:prstGeom>
          </p:spPr>
        </p:pic>
        <p:pic>
          <p:nvPicPr>
            <p:cNvPr id="24" name="Immagine 23">
              <a:extLst>
                <a:ext uri="{FF2B5EF4-FFF2-40B4-BE49-F238E27FC236}">
                  <a16:creationId xmlns:a16="http://schemas.microsoft.com/office/drawing/2014/main" id="{CE8C7166-EA05-43F6-95A9-049F5FEBD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4727" y="1967201"/>
              <a:ext cx="194221" cy="191652"/>
            </a:xfrm>
            <a:prstGeom prst="rect">
              <a:avLst/>
            </a:prstGeom>
          </p:spPr>
        </p:pic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543F115C-209B-4402-8632-A24742CD4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21503" y="2338341"/>
              <a:ext cx="260102" cy="256661"/>
            </a:xfrm>
            <a:prstGeom prst="rect">
              <a:avLst/>
            </a:prstGeom>
          </p:spPr>
        </p:pic>
        <p:pic>
          <p:nvPicPr>
            <p:cNvPr id="26" name="Immagine 25">
              <a:extLst>
                <a:ext uri="{FF2B5EF4-FFF2-40B4-BE49-F238E27FC236}">
                  <a16:creationId xmlns:a16="http://schemas.microsoft.com/office/drawing/2014/main" id="{91ABA876-04FE-47EA-8DDF-002B2682A5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80479" y="1062491"/>
              <a:ext cx="342150" cy="337624"/>
            </a:xfrm>
            <a:prstGeom prst="rect">
              <a:avLst/>
            </a:prstGeom>
          </p:spPr>
        </p:pic>
      </p:grpSp>
      <p:pic>
        <p:nvPicPr>
          <p:cNvPr id="51" name="Immagine 50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D605D94F-B040-490F-8A3E-5D6B0E8459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4199" b="19276"/>
          <a:stretch/>
        </p:blipFill>
        <p:spPr>
          <a:xfrm>
            <a:off x="176057" y="671547"/>
            <a:ext cx="4086636" cy="1313040"/>
          </a:xfrm>
          <a:prstGeom prst="rect">
            <a:avLst/>
          </a:prstGeom>
        </p:spPr>
      </p:pic>
      <p:graphicFrame>
        <p:nvGraphicFramePr>
          <p:cNvPr id="52" name="Grafico 51">
            <a:extLst>
              <a:ext uri="{FF2B5EF4-FFF2-40B4-BE49-F238E27FC236}">
                <a16:creationId xmlns:a16="http://schemas.microsoft.com/office/drawing/2014/main" id="{6E3B07F0-4594-4B06-9BD9-5BA8AC93F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400611"/>
              </p:ext>
            </p:extLst>
          </p:nvPr>
        </p:nvGraphicFramePr>
        <p:xfrm>
          <a:off x="176057" y="1908967"/>
          <a:ext cx="4364997" cy="193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0E689D92-8843-49BA-B14F-391A9759C18B}"/>
              </a:ext>
            </a:extLst>
          </p:cNvPr>
          <p:cNvSpPr txBox="1"/>
          <p:nvPr/>
        </p:nvSpPr>
        <p:spPr>
          <a:xfrm>
            <a:off x="1771650" y="925830"/>
            <a:ext cx="113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LCOE FER</a:t>
            </a:r>
          </a:p>
        </p:txBody>
      </p:sp>
    </p:spTree>
    <p:extLst>
      <p:ext uri="{BB962C8B-B14F-4D97-AF65-F5344CB8AC3E}">
        <p14:creationId xmlns:p14="http://schemas.microsoft.com/office/powerpoint/2010/main" val="1871778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05EE05C-3076-4A3E-B59F-27AB6BEED6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8650" y="4767263"/>
            <a:ext cx="5486400" cy="273844"/>
          </a:xfrm>
        </p:spPr>
        <p:txBody>
          <a:bodyPr/>
          <a:lstStyle/>
          <a:p>
            <a:r>
              <a:rPr lang="it-IT"/>
              <a:t>BITS&amp;ENERGY18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C47E9B5-30BB-48DD-9AC2-911BACC38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850914" y="4767263"/>
            <a:ext cx="2057400" cy="273844"/>
          </a:xfrm>
        </p:spPr>
        <p:txBody>
          <a:bodyPr/>
          <a:lstStyle/>
          <a:p>
            <a:fld id="{6E3BEE33-CAA8-444B-BE3F-DE0ABF894A6D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CAF3DB9-A834-4624-8703-741EB35845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8650" y="3844887"/>
            <a:ext cx="7886700" cy="671738"/>
          </a:xfrm>
        </p:spPr>
        <p:txBody>
          <a:bodyPr/>
          <a:lstStyle/>
          <a:p>
            <a:r>
              <a:rPr lang="it-IT" dirty="0"/>
              <a:t>La digitalizzazione è trasversale alla filiera energetica e permette automazione, manutenzione predittiva e una migliore offerta ai clienti</a:t>
            </a:r>
          </a:p>
        </p:txBody>
      </p:sp>
      <p:sp>
        <p:nvSpPr>
          <p:cNvPr id="6" name="Titolo 5">
            <a:extLst>
              <a:ext uri="{FF2B5EF4-FFF2-40B4-BE49-F238E27FC236}">
                <a16:creationId xmlns:a16="http://schemas.microsoft.com/office/drawing/2014/main" id="{BD6C9239-3D38-48AF-8381-1AE459E3F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3"/>
            <a:ext cx="7886700" cy="389419"/>
          </a:xfrm>
        </p:spPr>
        <p:txBody>
          <a:bodyPr/>
          <a:lstStyle/>
          <a:p>
            <a:r>
              <a:rPr lang="it-IT" dirty="0"/>
              <a:t>Il digitale nella filiera dell’energia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3152368B-9811-48A0-9157-99A01B7CC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84"/>
          <a:stretch/>
        </p:blipFill>
        <p:spPr>
          <a:xfrm>
            <a:off x="2293327" y="994700"/>
            <a:ext cx="4344633" cy="2431496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9F5ABE85-6941-4D15-836B-66234843136E}"/>
              </a:ext>
            </a:extLst>
          </p:cNvPr>
          <p:cNvSpPr/>
          <p:nvPr/>
        </p:nvSpPr>
        <p:spPr>
          <a:xfrm>
            <a:off x="189644" y="1525214"/>
            <a:ext cx="1664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Risorse energetiche distribuite attivate in seguito ad analisi dei dati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46C0CF0-DAE5-41AE-81B7-BEAB31C168D1}"/>
              </a:ext>
            </a:extLst>
          </p:cNvPr>
          <p:cNvSpPr/>
          <p:nvPr/>
        </p:nvSpPr>
        <p:spPr>
          <a:xfrm>
            <a:off x="1066798" y="663262"/>
            <a:ext cx="20515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Gestione degli asset "data-</a:t>
            </a:r>
            <a:r>
              <a:rPr lang="it-IT" sz="1400" dirty="0" err="1"/>
              <a:t>driven</a:t>
            </a:r>
            <a:r>
              <a:rPr lang="it-IT" sz="1400" dirty="0"/>
              <a:t>" es. manutenzione predittiva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32042906-184F-4F9C-A342-AB025D8CCA2E}"/>
              </a:ext>
            </a:extLst>
          </p:cNvPr>
          <p:cNvSpPr/>
          <p:nvPr/>
        </p:nvSpPr>
        <p:spPr>
          <a:xfrm>
            <a:off x="3398177" y="576009"/>
            <a:ext cx="17834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Automazione del sistema = maggiore sicurezza ed efficienza</a:t>
            </a:r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86CC4536-A637-42DD-8338-7BE5E7544895}"/>
              </a:ext>
            </a:extLst>
          </p:cNvPr>
          <p:cNvSpPr/>
          <p:nvPr/>
        </p:nvSpPr>
        <p:spPr>
          <a:xfrm>
            <a:off x="6002215" y="994700"/>
            <a:ext cx="293077" cy="389419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4D4C454D-28F0-4639-94F3-C7537D437160}"/>
              </a:ext>
            </a:extLst>
          </p:cNvPr>
          <p:cNvSpPr/>
          <p:nvPr/>
        </p:nvSpPr>
        <p:spPr>
          <a:xfrm>
            <a:off x="5812949" y="576009"/>
            <a:ext cx="20515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Analisi delle abitudini per attivare comunicazioni su misura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B36220AA-9FBD-4AA6-AC85-9AF7A7F8D845}"/>
              </a:ext>
            </a:extLst>
          </p:cNvPr>
          <p:cNvSpPr/>
          <p:nvPr/>
        </p:nvSpPr>
        <p:spPr>
          <a:xfrm>
            <a:off x="6850915" y="1526842"/>
            <a:ext cx="19179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Piattaforma comune per supportare energia distribuita e il mercato</a:t>
            </a:r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6919EC72-25DA-43E9-99B2-F9C28335A820}"/>
              </a:ext>
            </a:extLst>
          </p:cNvPr>
          <p:cNvSpPr/>
          <p:nvPr/>
        </p:nvSpPr>
        <p:spPr>
          <a:xfrm>
            <a:off x="922775" y="2827954"/>
            <a:ext cx="21453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Analisi dei dati  e automazione centralizzata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D8956E73-5805-4F25-9334-3294A1F5A1F7}"/>
              </a:ext>
            </a:extLst>
          </p:cNvPr>
          <p:cNvSpPr/>
          <p:nvPr/>
        </p:nvSpPr>
        <p:spPr>
          <a:xfrm>
            <a:off x="3914183" y="3309477"/>
            <a:ext cx="1932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dirty="0"/>
              <a:t>Accesso in remoto a strumenti di lavoro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BED358D-BE34-4E39-9775-C3BBCAA28221}"/>
              </a:ext>
            </a:extLst>
          </p:cNvPr>
          <p:cNvSpPr/>
          <p:nvPr/>
        </p:nvSpPr>
        <p:spPr>
          <a:xfrm>
            <a:off x="6437802" y="2832423"/>
            <a:ext cx="17834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1400" dirty="0"/>
              <a:t>Consapevolezza degli andamenti permette di introdurre sistemi di bilanciamento</a:t>
            </a:r>
          </a:p>
        </p:txBody>
      </p:sp>
      <p:cxnSp>
        <p:nvCxnSpPr>
          <p:cNvPr id="27" name="Connettore a gomito 26">
            <a:extLst>
              <a:ext uri="{FF2B5EF4-FFF2-40B4-BE49-F238E27FC236}">
                <a16:creationId xmlns:a16="http://schemas.microsoft.com/office/drawing/2014/main" id="{C174103B-550E-4FC0-9226-8437F2C23AB6}"/>
              </a:ext>
            </a:extLst>
          </p:cNvPr>
          <p:cNvCxnSpPr>
            <a:cxnSpLocks/>
            <a:stCxn id="14" idx="2"/>
          </p:cNvCxnSpPr>
          <p:nvPr/>
        </p:nvCxnSpPr>
        <p:spPr>
          <a:xfrm rot="16200000" flipH="1">
            <a:off x="2913009" y="581483"/>
            <a:ext cx="146887" cy="17877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3E672AD6-A21A-4F7B-A301-AA1269C023E2}"/>
              </a:ext>
            </a:extLst>
          </p:cNvPr>
          <p:cNvCxnSpPr>
            <a:stCxn id="13" idx="3"/>
          </p:cNvCxnSpPr>
          <p:nvPr/>
        </p:nvCxnSpPr>
        <p:spPr>
          <a:xfrm flipV="1">
            <a:off x="1854321" y="2002267"/>
            <a:ext cx="439006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51909CF7-D2D5-40E3-9005-1398C529E3F4}"/>
              </a:ext>
            </a:extLst>
          </p:cNvPr>
          <p:cNvCxnSpPr/>
          <p:nvPr/>
        </p:nvCxnSpPr>
        <p:spPr>
          <a:xfrm>
            <a:off x="4291504" y="1368132"/>
            <a:ext cx="0" cy="528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>
            <a:extLst>
              <a:ext uri="{FF2B5EF4-FFF2-40B4-BE49-F238E27FC236}">
                <a16:creationId xmlns:a16="http://schemas.microsoft.com/office/drawing/2014/main" id="{F23967BE-04FB-4929-B5FE-20687FF073C5}"/>
              </a:ext>
            </a:extLst>
          </p:cNvPr>
          <p:cNvCxnSpPr>
            <a:stCxn id="17" idx="1"/>
          </p:cNvCxnSpPr>
          <p:nvPr/>
        </p:nvCxnSpPr>
        <p:spPr>
          <a:xfrm>
            <a:off x="5812949" y="945341"/>
            <a:ext cx="0" cy="939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2449F741-E612-4F6C-A921-42DA766BBEBA}"/>
              </a:ext>
            </a:extLst>
          </p:cNvPr>
          <p:cNvCxnSpPr>
            <a:stCxn id="18" idx="1"/>
          </p:cNvCxnSpPr>
          <p:nvPr/>
        </p:nvCxnSpPr>
        <p:spPr>
          <a:xfrm flipH="1">
            <a:off x="6295292" y="1896174"/>
            <a:ext cx="555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497B87F1-DC8D-45CD-ACD9-BF9E679BF691}"/>
              </a:ext>
            </a:extLst>
          </p:cNvPr>
          <p:cNvSpPr txBox="1"/>
          <p:nvPr/>
        </p:nvSpPr>
        <p:spPr>
          <a:xfrm>
            <a:off x="2258650" y="2261185"/>
            <a:ext cx="151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Generazione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1FEF08C8-20EF-4043-9D4B-16DE15113865}"/>
              </a:ext>
            </a:extLst>
          </p:cNvPr>
          <p:cNvSpPr txBox="1"/>
          <p:nvPr/>
        </p:nvSpPr>
        <p:spPr>
          <a:xfrm>
            <a:off x="3814098" y="2255243"/>
            <a:ext cx="1515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5F3DBD"/>
                </a:solidFill>
              </a:rPr>
              <a:t>TS/DS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CCC8A36-7B20-42DB-9FB5-EF5A4903123F}"/>
              </a:ext>
            </a:extLst>
          </p:cNvPr>
          <p:cNvSpPr txBox="1"/>
          <p:nvPr/>
        </p:nvSpPr>
        <p:spPr>
          <a:xfrm>
            <a:off x="5145139" y="2261185"/>
            <a:ext cx="151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2"/>
                </a:solidFill>
              </a:rPr>
              <a:t>Consumo</a:t>
            </a:r>
          </a:p>
        </p:txBody>
      </p:sp>
      <p:sp>
        <p:nvSpPr>
          <p:cNvPr id="63" name="Figura a mano libera: forma 62">
            <a:extLst>
              <a:ext uri="{FF2B5EF4-FFF2-40B4-BE49-F238E27FC236}">
                <a16:creationId xmlns:a16="http://schemas.microsoft.com/office/drawing/2014/main" id="{51AABF04-FBC5-4C82-8777-A9FAAD0889D9}"/>
              </a:ext>
            </a:extLst>
          </p:cNvPr>
          <p:cNvSpPr/>
          <p:nvPr/>
        </p:nvSpPr>
        <p:spPr>
          <a:xfrm>
            <a:off x="3657601" y="2571750"/>
            <a:ext cx="914400" cy="445770"/>
          </a:xfrm>
          <a:custGeom>
            <a:avLst/>
            <a:gdLst>
              <a:gd name="connsiteX0" fmla="*/ 0 w 1200150"/>
              <a:gd name="connsiteY0" fmla="*/ 445770 h 445770"/>
              <a:gd name="connsiteX1" fmla="*/ 891540 w 1200150"/>
              <a:gd name="connsiteY1" fmla="*/ 308610 h 445770"/>
              <a:gd name="connsiteX2" fmla="*/ 1200150 w 1200150"/>
              <a:gd name="connsiteY2" fmla="*/ 0 h 4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445770">
                <a:moveTo>
                  <a:pt x="0" y="445770"/>
                </a:moveTo>
                <a:cubicBezTo>
                  <a:pt x="345757" y="414337"/>
                  <a:pt x="691515" y="382905"/>
                  <a:pt x="891540" y="308610"/>
                </a:cubicBezTo>
                <a:cubicBezTo>
                  <a:pt x="1091565" y="234315"/>
                  <a:pt x="1145857" y="117157"/>
                  <a:pt x="1200150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4" name="Figura a mano libera: forma 63">
            <a:extLst>
              <a:ext uri="{FF2B5EF4-FFF2-40B4-BE49-F238E27FC236}">
                <a16:creationId xmlns:a16="http://schemas.microsoft.com/office/drawing/2014/main" id="{89998B83-DCAB-49FF-B097-B19B9D20D305}"/>
              </a:ext>
            </a:extLst>
          </p:cNvPr>
          <p:cNvSpPr/>
          <p:nvPr/>
        </p:nvSpPr>
        <p:spPr>
          <a:xfrm rot="4953088">
            <a:off x="2682947" y="2684126"/>
            <a:ext cx="485303" cy="223976"/>
          </a:xfrm>
          <a:custGeom>
            <a:avLst/>
            <a:gdLst>
              <a:gd name="connsiteX0" fmla="*/ 0 w 1200150"/>
              <a:gd name="connsiteY0" fmla="*/ 445770 h 445770"/>
              <a:gd name="connsiteX1" fmla="*/ 891540 w 1200150"/>
              <a:gd name="connsiteY1" fmla="*/ 308610 h 445770"/>
              <a:gd name="connsiteX2" fmla="*/ 1200150 w 1200150"/>
              <a:gd name="connsiteY2" fmla="*/ 0 h 4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445770">
                <a:moveTo>
                  <a:pt x="0" y="445770"/>
                </a:moveTo>
                <a:cubicBezTo>
                  <a:pt x="345757" y="414337"/>
                  <a:pt x="691515" y="382905"/>
                  <a:pt x="891540" y="308610"/>
                </a:cubicBezTo>
                <a:cubicBezTo>
                  <a:pt x="1091565" y="234315"/>
                  <a:pt x="1145857" y="117157"/>
                  <a:pt x="1200150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Figura a mano libera: forma 64">
            <a:extLst>
              <a:ext uri="{FF2B5EF4-FFF2-40B4-BE49-F238E27FC236}">
                <a16:creationId xmlns:a16="http://schemas.microsoft.com/office/drawing/2014/main" id="{915554C9-8D5D-45F6-B6B6-FEF091C1468E}"/>
              </a:ext>
            </a:extLst>
          </p:cNvPr>
          <p:cNvSpPr/>
          <p:nvPr/>
        </p:nvSpPr>
        <p:spPr>
          <a:xfrm>
            <a:off x="3557870" y="2581076"/>
            <a:ext cx="2288919" cy="436444"/>
          </a:xfrm>
          <a:custGeom>
            <a:avLst/>
            <a:gdLst>
              <a:gd name="connsiteX0" fmla="*/ 0 w 1200150"/>
              <a:gd name="connsiteY0" fmla="*/ 445770 h 445770"/>
              <a:gd name="connsiteX1" fmla="*/ 891540 w 1200150"/>
              <a:gd name="connsiteY1" fmla="*/ 308610 h 445770"/>
              <a:gd name="connsiteX2" fmla="*/ 1200150 w 1200150"/>
              <a:gd name="connsiteY2" fmla="*/ 0 h 44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150" h="445770">
                <a:moveTo>
                  <a:pt x="0" y="445770"/>
                </a:moveTo>
                <a:cubicBezTo>
                  <a:pt x="345757" y="414337"/>
                  <a:pt x="691515" y="382905"/>
                  <a:pt x="891540" y="308610"/>
                </a:cubicBezTo>
                <a:cubicBezTo>
                  <a:pt x="1091565" y="234315"/>
                  <a:pt x="1145857" y="117157"/>
                  <a:pt x="1200150" y="0"/>
                </a:cubicBezTo>
              </a:path>
            </a:pathLst>
          </a:cu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11DD12C-3554-46F8-A6F8-F34B42DF931D}"/>
              </a:ext>
            </a:extLst>
          </p:cNvPr>
          <p:cNvSpPr txBox="1"/>
          <p:nvPr/>
        </p:nvSpPr>
        <p:spPr>
          <a:xfrm rot="21228479">
            <a:off x="3656044" y="2783573"/>
            <a:ext cx="427844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it-IT" sz="1100" dirty="0"/>
              <a:t>Dati</a:t>
            </a:r>
          </a:p>
        </p:txBody>
      </p:sp>
    </p:spTree>
    <p:extLst>
      <p:ext uri="{BB962C8B-B14F-4D97-AF65-F5344CB8AC3E}">
        <p14:creationId xmlns:p14="http://schemas.microsoft.com/office/powerpoint/2010/main" val="3388607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softeco">
      <a:dk1>
        <a:srgbClr val="3B3838"/>
      </a:dk1>
      <a:lt1>
        <a:srgbClr val="FFFFFF"/>
      </a:lt1>
      <a:dk2>
        <a:srgbClr val="3B3838"/>
      </a:dk2>
      <a:lt2>
        <a:srgbClr val="D9D9D9"/>
      </a:lt2>
      <a:accent1>
        <a:srgbClr val="00338E"/>
      </a:accent1>
      <a:accent2>
        <a:srgbClr val="8F0034"/>
      </a:accent2>
      <a:accent3>
        <a:srgbClr val="3B3838"/>
      </a:accent3>
      <a:accent4>
        <a:srgbClr val="FFA50A"/>
      </a:accent4>
      <a:accent5>
        <a:srgbClr val="008F5A"/>
      </a:accent5>
      <a:accent6>
        <a:srgbClr val="00BC74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737</TotalTime>
  <Words>1024</Words>
  <Application>Microsoft Office PowerPoint</Application>
  <PresentationFormat>Presentazione su schermo (16:9)</PresentationFormat>
  <Paragraphs>177</Paragraphs>
  <Slides>18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Arial Black</vt:lpstr>
      <vt:lpstr>Calibri</vt:lpstr>
      <vt:lpstr>Calibri Light</vt:lpstr>
      <vt:lpstr>Gill Sans</vt:lpstr>
      <vt:lpstr>Helvetica Neue Light</vt:lpstr>
      <vt:lpstr>Lato</vt:lpstr>
      <vt:lpstr>Segoe UI Light</vt:lpstr>
      <vt:lpstr>Signika Negative</vt:lpstr>
      <vt:lpstr>Wingdings</vt:lpstr>
      <vt:lpstr>Tema di Office</vt:lpstr>
      <vt:lpstr>ENERGIA: IL FUTURO È DIGITALE. Fattori abilitanti e nuovi modelli di business</vt:lpstr>
      <vt:lpstr>CHI SIAMO</vt:lpstr>
      <vt:lpstr>Le tre parti della presentazione</vt:lpstr>
      <vt:lpstr>La transizione energetica</vt:lpstr>
      <vt:lpstr>I mutamenti della domanda di energia</vt:lpstr>
      <vt:lpstr>nuovi player nel mercato</vt:lpstr>
      <vt:lpstr>Il digitale per l’energia</vt:lpstr>
      <vt:lpstr>I fattori abilitanti: costi e applicazioni delle tecnologie</vt:lpstr>
      <vt:lpstr>Il digitale nella filiera dell’energia</vt:lpstr>
      <vt:lpstr>Impatti sui ritorni delle Utility</vt:lpstr>
      <vt:lpstr>Nuovi Business model</vt:lpstr>
      <vt:lpstr>DR – Next kraftwerke </vt:lpstr>
      <vt:lpstr>IOT nel settore della generazione tradizionale - ABB</vt:lpstr>
      <vt:lpstr>Ristrutturazioni innovative –  Enel X e Iren Smart Solutions</vt:lpstr>
      <vt:lpstr>Conclusioni</vt:lpstr>
      <vt:lpstr>marco.carta@agici.it </vt:lpstr>
      <vt:lpstr>Passi verso la digital energy trasformation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Daniela Bonadies</dc:creator>
  <cp:lastModifiedBy>marcocarta</cp:lastModifiedBy>
  <cp:revision>72</cp:revision>
  <dcterms:created xsi:type="dcterms:W3CDTF">2018-10-09T07:59:33Z</dcterms:created>
  <dcterms:modified xsi:type="dcterms:W3CDTF">2018-10-31T13:20:15Z</dcterms:modified>
</cp:coreProperties>
</file>